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341"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2" r:id="rId20"/>
    <p:sldId id="343" r:id="rId21"/>
    <p:sldId id="323" r:id="rId22"/>
    <p:sldId id="324" r:id="rId23"/>
    <p:sldId id="325" r:id="rId24"/>
    <p:sldId id="336" r:id="rId25"/>
    <p:sldId id="338" r:id="rId26"/>
    <p:sldId id="339" r:id="rId27"/>
  </p:sldIdLst>
  <p:sldSz cx="9144000" cy="5715000" type="screen16x10"/>
  <p:notesSz cx="6858000" cy="9144000"/>
  <p:defaultTextStyle>
    <a:defPPr>
      <a:defRPr lang="en-US"/>
    </a:defPPr>
    <a:lvl1pPr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1pPr>
    <a:lvl2pPr marL="355600" indent="101600"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2pPr>
    <a:lvl3pPr marL="712788" indent="2016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3pPr>
    <a:lvl4pPr marL="1068388" indent="3032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4pPr>
    <a:lvl5pPr marL="1425575" indent="403225"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5pPr>
    <a:lvl6pPr marL="2286000" algn="l" defTabSz="914400" rtl="0" eaLnBrk="1" latinLnBrk="0" hangingPunct="1">
      <a:defRPr sz="1400" kern="1200">
        <a:solidFill>
          <a:schemeClr val="tx1"/>
        </a:solidFill>
        <a:latin typeface="Calibri" panose="020F0502020204030204" pitchFamily="34" charset="0"/>
        <a:ea typeface="+mn-ea"/>
        <a:cs typeface="+mn-cs"/>
      </a:defRPr>
    </a:lvl6pPr>
    <a:lvl7pPr marL="2743200" algn="l" defTabSz="914400" rtl="0" eaLnBrk="1" latinLnBrk="0" hangingPunct="1">
      <a:defRPr sz="1400" kern="1200">
        <a:solidFill>
          <a:schemeClr val="tx1"/>
        </a:solidFill>
        <a:latin typeface="Calibri" panose="020F0502020204030204" pitchFamily="34" charset="0"/>
        <a:ea typeface="+mn-ea"/>
        <a:cs typeface="+mn-cs"/>
      </a:defRPr>
    </a:lvl7pPr>
    <a:lvl8pPr marL="3200400" algn="l" defTabSz="914400" rtl="0" eaLnBrk="1" latinLnBrk="0" hangingPunct="1">
      <a:defRPr sz="1400" kern="1200">
        <a:solidFill>
          <a:schemeClr val="tx1"/>
        </a:solidFill>
        <a:latin typeface="Calibri" panose="020F0502020204030204" pitchFamily="34" charset="0"/>
        <a:ea typeface="+mn-ea"/>
        <a:cs typeface="+mn-cs"/>
      </a:defRPr>
    </a:lvl8pPr>
    <a:lvl9pPr marL="3657600" algn="l" defTabSz="914400" rtl="0" eaLnBrk="1" latinLnBrk="0" hangingPunct="1">
      <a:defRPr sz="1400"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pos="144">
          <p15:clr>
            <a:srgbClr val="A4A3A4"/>
          </p15:clr>
        </p15:guide>
        <p15:guide id="2" orient="horz" pos="1296">
          <p15:clr>
            <a:srgbClr val="A4A3A4"/>
          </p15:clr>
        </p15:guide>
        <p15:guide id="3" pos="2880">
          <p15:clr>
            <a:srgbClr val="A4A3A4"/>
          </p15:clr>
        </p15:guide>
        <p15:guide id="4" orient="horz" pos="1800">
          <p15:clr>
            <a:srgbClr val="A4A3A4"/>
          </p15:clr>
        </p15:guide>
        <p15:guide id="5" pos="4464">
          <p15:clr>
            <a:srgbClr val="A4A3A4"/>
          </p15:clr>
        </p15:guide>
        <p15:guide id="6"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4667"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3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eaLnBrk="1" fontAlgn="auto" hangingPunct="1">
              <a:spcBef>
                <a:spcPts val="0"/>
              </a:spcBef>
              <a:spcAft>
                <a:spcPts val="0"/>
              </a:spcAft>
              <a:defRPr sz="1200">
                <a:latin typeface="+mn-lt"/>
              </a:defRPr>
            </a:lvl1pPr>
          </a:lstStyle>
          <a:p>
            <a:pPr>
              <a:defRPr/>
            </a:pPr>
            <a:fld id="{B9BB4444-53CA-489F-B980-6E0F8B8F4EEE}" type="datetimeFigureOut">
              <a:rPr lang="en-US"/>
              <a:pPr>
                <a:defRPr/>
              </a:pPr>
              <a:t>11/2/2017</a:t>
            </a:fld>
            <a:endParaRPr lang="nl-NL"/>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713203" eaLnBrk="1" fontAlgn="auto" hangingPunct="1">
              <a:spcBef>
                <a:spcPts val="0"/>
              </a:spcBef>
              <a:spcAft>
                <a:spcPts val="0"/>
              </a:spcAft>
              <a:defRPr sz="1200">
                <a:latin typeface="+mn-lt"/>
              </a:defRPr>
            </a:lvl1pPr>
          </a:lstStyle>
          <a:p>
            <a:pPr>
              <a:defRPr/>
            </a:pPr>
            <a:fld id="{91A1AFE2-6B05-410C-A451-31D559686322}" type="slidenum">
              <a:rPr lang="en-US"/>
              <a:pPr>
                <a:defRPr/>
              </a:pPr>
              <a:t>‹#›</a:t>
            </a:fld>
            <a:endParaRPr lang="nl-NL"/>
          </a:p>
        </p:txBody>
      </p:sp>
    </p:spTree>
    <p:extLst>
      <p:ext uri="{BB962C8B-B14F-4D97-AF65-F5344CB8AC3E}">
        <p14:creationId xmlns:p14="http://schemas.microsoft.com/office/powerpoint/2010/main" val="28315580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b="0" u="none" dirty="0"/>
              <a:t>De volgende presentatie is bedoeld om te worden gebruikt bij jongeren van elf jaar en ouder. We adviseren negentig minuten voor de presentatie, begeleide discussie en codering door de leerlingen. </a:t>
            </a:r>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"Hallo! Ik ben &lt;naam&gt; van &lt;organisatie&gt;. Welkom bij</a:t>
            </a:r>
            <a:r>
              <a:rPr lang="nl-NL" dirty="0"/>
              <a:t> </a:t>
            </a:r>
            <a:r>
              <a:rPr lang="nl-NL" altLang="nl-NL" dirty="0">
                <a:solidFill>
                  <a:srgbClr val="000000"/>
                </a:solidFill>
              </a:rPr>
              <a:t>deze</a:t>
            </a:r>
            <a:r>
              <a:rPr lang="nl-NL" dirty="0"/>
              <a:t> </a:t>
            </a:r>
            <a:r>
              <a:rPr lang="nl-NL" altLang="nl-NL" dirty="0">
                <a:solidFill>
                  <a:srgbClr val="000000"/>
                </a:solidFill>
              </a:rPr>
              <a:t>editie van Hour of Code</a:t>
            </a:r>
            <a:r>
              <a:rPr lang="nl-NL" altLang="nl-NL" baseline="30000" dirty="0">
                <a:solidFill>
                  <a:srgbClr val="000000"/>
                </a:solidFill>
              </a:rPr>
              <a:t>TM</a:t>
            </a:r>
            <a:r>
              <a:rPr lang="nl-NL" altLang="nl-NL" dirty="0">
                <a:solidFill>
                  <a:srgbClr val="000000"/>
                </a:solidFill>
              </a:rPr>
              <a:t>! Hour of Code</a:t>
            </a:r>
            <a:r>
              <a:rPr lang="nl-NL" altLang="nl-NL" baseline="30000" dirty="0">
                <a:solidFill>
                  <a:srgbClr val="000000"/>
                </a:solidFill>
              </a:rPr>
              <a:t>TM</a:t>
            </a:r>
            <a:r>
              <a:rPr lang="nl-NL" dirty="0"/>
              <a:t> </a:t>
            </a:r>
            <a:r>
              <a:rPr lang="nl-NL" altLang="nl-NL" dirty="0">
                <a:solidFill>
                  <a:srgbClr val="000000"/>
                </a:solidFill>
              </a:rPr>
              <a:t>betekent 'een</a:t>
            </a:r>
            <a:r>
              <a:rPr lang="nl-NL" dirty="0"/>
              <a:t> </a:t>
            </a:r>
            <a:r>
              <a:rPr lang="nl-NL" altLang="nl-NL" dirty="0">
                <a:solidFill>
                  <a:srgbClr val="000000"/>
                </a:solidFill>
              </a:rPr>
              <a:t>uur</a:t>
            </a:r>
            <a:r>
              <a:rPr lang="nl-NL" dirty="0"/>
              <a:t> </a:t>
            </a:r>
            <a:r>
              <a:rPr lang="nl-NL" altLang="nl-NL" dirty="0">
                <a:solidFill>
                  <a:srgbClr val="000000"/>
                </a:solidFill>
              </a:rPr>
              <a:t>programmeren' en het is een</a:t>
            </a:r>
            <a:r>
              <a:rPr lang="nl-NL" dirty="0"/>
              <a:t> </a:t>
            </a:r>
            <a:r>
              <a:rPr lang="nl-NL" altLang="nl-NL" dirty="0">
                <a:solidFill>
                  <a:srgbClr val="000000"/>
                </a:solidFill>
              </a:rPr>
              <a:t>wereldwijde</a:t>
            </a:r>
            <a:r>
              <a:rPr lang="nl-NL" dirty="0"/>
              <a:t> </a:t>
            </a:r>
            <a:r>
              <a:rPr lang="nl-NL" altLang="nl-NL" dirty="0">
                <a:solidFill>
                  <a:srgbClr val="000000"/>
                </a:solidFill>
              </a:rPr>
              <a:t>campagne van Code.org. Op die manier</a:t>
            </a:r>
            <a:r>
              <a:rPr lang="nl-NL" dirty="0"/>
              <a:t> </a:t>
            </a:r>
            <a:r>
              <a:rPr lang="nl-NL" altLang="nl-NL" dirty="0">
                <a:solidFill>
                  <a:srgbClr val="000000"/>
                </a:solidFill>
              </a:rPr>
              <a:t>willen we het mysterie</a:t>
            </a:r>
            <a:r>
              <a:rPr lang="nl-NL" dirty="0"/>
              <a:t> </a:t>
            </a:r>
            <a:r>
              <a:rPr lang="nl-NL" altLang="nl-NL" dirty="0">
                <a:solidFill>
                  <a:srgbClr val="000000"/>
                </a:solidFill>
              </a:rPr>
              <a:t>rond</a:t>
            </a:r>
            <a:r>
              <a:rPr lang="nl-NL" dirty="0"/>
              <a:t> </a:t>
            </a:r>
            <a:r>
              <a:rPr lang="nl-NL" altLang="nl-NL" dirty="0">
                <a:solidFill>
                  <a:srgbClr val="000000"/>
                </a:solidFill>
              </a:rPr>
              <a:t>programmeren</a:t>
            </a:r>
            <a:r>
              <a:rPr lang="nl-NL" dirty="0"/>
              <a:t> </a:t>
            </a:r>
            <a:r>
              <a:rPr lang="nl-NL" altLang="nl-NL" dirty="0">
                <a:solidFill>
                  <a:srgbClr val="000000"/>
                </a:solidFill>
              </a:rPr>
              <a:t>wegnemen</a:t>
            </a:r>
            <a:r>
              <a:rPr lang="nl-NL" dirty="0"/>
              <a:t> </a:t>
            </a:r>
            <a:r>
              <a:rPr lang="nl-NL" altLang="nl-NL" dirty="0">
                <a:solidFill>
                  <a:srgbClr val="000000"/>
                </a:solidFill>
              </a:rPr>
              <a:t>en</a:t>
            </a:r>
            <a:r>
              <a:rPr lang="nl-NL" dirty="0"/>
              <a:t> </a:t>
            </a:r>
            <a:r>
              <a:rPr lang="nl-NL" altLang="nl-NL" dirty="0">
                <a:solidFill>
                  <a:srgbClr val="000000"/>
                </a:solidFill>
              </a:rPr>
              <a:t>laten</a:t>
            </a:r>
            <a:r>
              <a:rPr lang="nl-NL" dirty="0"/>
              <a:t> </a:t>
            </a:r>
            <a:r>
              <a:rPr lang="nl-NL" altLang="nl-NL" dirty="0">
                <a:solidFill>
                  <a:srgbClr val="000000"/>
                </a:solidFill>
              </a:rPr>
              <a:t>zien</a:t>
            </a:r>
            <a:r>
              <a:rPr lang="nl-NL" dirty="0"/>
              <a:t> </a:t>
            </a:r>
            <a:r>
              <a:rPr lang="nl-NL" altLang="nl-NL" dirty="0">
                <a:solidFill>
                  <a:srgbClr val="000000"/>
                </a:solidFill>
              </a:rPr>
              <a:t>dat</a:t>
            </a:r>
            <a:r>
              <a:rPr lang="nl-NL" dirty="0"/>
              <a:t> </a:t>
            </a:r>
            <a:r>
              <a:rPr lang="nl-NL" altLang="nl-NL" dirty="0">
                <a:solidFill>
                  <a:srgbClr val="000000"/>
                </a:solidFill>
              </a:rPr>
              <a:t>iedereen de basis kan</a:t>
            </a:r>
            <a:r>
              <a:rPr lang="nl-NL" dirty="0"/>
              <a:t> </a:t>
            </a:r>
            <a:r>
              <a:rPr lang="nl-NL" altLang="nl-NL" dirty="0">
                <a:solidFill>
                  <a:srgbClr val="000000"/>
                </a:solidFill>
              </a:rPr>
              <a:t>leren. Vandaag</a:t>
            </a:r>
            <a:r>
              <a:rPr lang="nl-NL" dirty="0"/>
              <a:t> </a:t>
            </a:r>
            <a:r>
              <a:rPr lang="nl-NL" altLang="nl-NL" dirty="0">
                <a:solidFill>
                  <a:srgbClr val="000000"/>
                </a:solidFill>
              </a:rPr>
              <a:t>kunnen</a:t>
            </a:r>
            <a:r>
              <a:rPr lang="nl-NL" dirty="0"/>
              <a:t> </a:t>
            </a:r>
            <a:r>
              <a:rPr lang="nl-NL" altLang="nl-NL" dirty="0">
                <a:solidFill>
                  <a:srgbClr val="000000"/>
                </a:solidFill>
              </a:rPr>
              <a:t>jullie</a:t>
            </a:r>
            <a:r>
              <a:rPr lang="nl-NL" dirty="0"/>
              <a:t> </a:t>
            </a:r>
            <a:r>
              <a:rPr lang="nl-NL" altLang="nl-NL" dirty="0">
                <a:solidFill>
                  <a:srgbClr val="000000"/>
                </a:solidFill>
              </a:rPr>
              <a:t>meedoen. We gaan</a:t>
            </a:r>
            <a:r>
              <a:rPr lang="nl-NL" dirty="0"/>
              <a:t> </a:t>
            </a:r>
            <a:r>
              <a:rPr lang="nl-NL" altLang="nl-NL" dirty="0">
                <a:solidFill>
                  <a:srgbClr val="000000"/>
                </a:solidFill>
              </a:rPr>
              <a:t>hiervoor de Minecraft-tutorial van Hour of Code</a:t>
            </a:r>
            <a:r>
              <a:rPr lang="nl-NL" altLang="nl-NL" baseline="30000" dirty="0">
                <a:solidFill>
                  <a:srgbClr val="000000"/>
                </a:solidFill>
              </a:rPr>
              <a:t>TM</a:t>
            </a:r>
            <a:r>
              <a:rPr lang="nl-NL" altLang="nl-NL" dirty="0">
                <a:solidFill>
                  <a:srgbClr val="000000"/>
                </a:solidFill>
              </a:rPr>
              <a:t> van Microsoft gebruiken. Voordat we dat</a:t>
            </a:r>
            <a:r>
              <a:rPr lang="nl-NL" dirty="0"/>
              <a:t> </a:t>
            </a:r>
            <a:r>
              <a:rPr lang="nl-NL" altLang="nl-NL" dirty="0">
                <a:solidFill>
                  <a:srgbClr val="000000"/>
                </a:solidFill>
              </a:rPr>
              <a:t>gaan</a:t>
            </a:r>
            <a:r>
              <a:rPr lang="nl-NL" dirty="0"/>
              <a:t> </a:t>
            </a:r>
            <a:r>
              <a:rPr lang="nl-NL" altLang="nl-NL" dirty="0">
                <a:solidFill>
                  <a:srgbClr val="000000"/>
                </a:solidFill>
              </a:rPr>
              <a:t>doen, gaan we kijken wat programmeren</a:t>
            </a:r>
            <a:r>
              <a:rPr lang="nl-NL" dirty="0"/>
              <a:t> </a:t>
            </a:r>
            <a:r>
              <a:rPr lang="nl-NL" altLang="nl-NL" i="1" dirty="0">
                <a:solidFill>
                  <a:srgbClr val="000000"/>
                </a:solidFill>
              </a:rPr>
              <a:t>nou</a:t>
            </a:r>
            <a:r>
              <a:rPr lang="nl-NL" dirty="0"/>
              <a:t> </a:t>
            </a:r>
            <a:r>
              <a:rPr lang="nl-NL" altLang="nl-NL" i="1" dirty="0">
                <a:solidFill>
                  <a:srgbClr val="000000"/>
                </a:solidFill>
              </a:rPr>
              <a:t>eigenlijk</a:t>
            </a:r>
            <a:r>
              <a:rPr lang="nl-NL" dirty="0"/>
              <a:t> </a:t>
            </a:r>
            <a:r>
              <a:rPr lang="nl-NL" altLang="nl-NL" dirty="0">
                <a:solidFill>
                  <a:srgbClr val="000000"/>
                </a:solidFill>
              </a:rPr>
              <a:t>is. Waarom is het belangrijk</a:t>
            </a:r>
            <a:r>
              <a:rPr lang="nl-NL" dirty="0"/>
              <a:t> </a:t>
            </a:r>
            <a:r>
              <a:rPr lang="nl-NL" altLang="nl-NL" dirty="0">
                <a:solidFill>
                  <a:srgbClr val="000000"/>
                </a:solidFill>
              </a:rPr>
              <a:t>en hoe kan het je leven</a:t>
            </a:r>
            <a:r>
              <a:rPr lang="nl-NL" dirty="0"/>
              <a:t> </a:t>
            </a:r>
            <a:r>
              <a:rPr lang="nl-NL" altLang="nl-NL" dirty="0">
                <a:solidFill>
                  <a:srgbClr val="000000"/>
                </a:solidFill>
              </a:rPr>
              <a:t>positief</a:t>
            </a:r>
            <a:r>
              <a:rPr lang="nl-NL" dirty="0"/>
              <a:t> </a:t>
            </a:r>
            <a:r>
              <a:rPr lang="nl-NL" altLang="nl-NL" dirty="0">
                <a:solidFill>
                  <a:srgbClr val="000000"/>
                </a:solidFill>
              </a:rPr>
              <a:t>beïnvloeden?”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a:t>
            </a:r>
            <a:r>
              <a:rPr lang="nl-NL" dirty="0"/>
              <a:t> </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Maak de deelnemers</a:t>
            </a:r>
            <a:r>
              <a:rPr lang="nl-NL" dirty="0"/>
              <a:t> </a:t>
            </a:r>
            <a:r>
              <a:rPr lang="nl-NL" altLang="nl-NL" dirty="0">
                <a:solidFill>
                  <a:srgbClr val="000000"/>
                </a:solidFill>
              </a:rPr>
              <a:t>enthousiast</a:t>
            </a:r>
            <a:r>
              <a:rPr lang="nl-NL" dirty="0"/>
              <a:t> </a:t>
            </a:r>
            <a:r>
              <a:rPr lang="nl-NL" altLang="nl-NL" dirty="0">
                <a:solidFill>
                  <a:srgbClr val="000000"/>
                </a:solidFill>
              </a:rPr>
              <a:t>voor Hour of Code</a:t>
            </a:r>
            <a:r>
              <a:rPr lang="nl-NL" altLang="nl-NL" baseline="30000" dirty="0">
                <a:solidFill>
                  <a:srgbClr val="000000"/>
                </a:solidFill>
              </a:rPr>
              <a:t>TM</a:t>
            </a:r>
            <a:r>
              <a:rPr lang="nl-NL" altLang="nl-NL" dirty="0">
                <a:solidFill>
                  <a:srgbClr val="000000"/>
                </a:solidFill>
              </a:rPr>
              <a: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OPMERKING VOOR DE BEGELEIDER:</a:t>
            </a:r>
          </a:p>
          <a:p>
            <a:pPr eaLnBrk="1" hangingPunct="1">
              <a:spcBef>
                <a:spcPct val="0"/>
              </a:spcBef>
            </a:pPr>
            <a:r>
              <a:rPr lang="nl-NL" sz="1200" kern="1200" dirty="0">
                <a:solidFill>
                  <a:schemeClr val="tx1"/>
                </a:solidFill>
                <a:effectLst/>
                <a:latin typeface="+mn-lt"/>
              </a:rPr>
              <a:t>De meeste dia’s in het presentatiepakket zijn bedoeld om kort te laten zien, meestal een paar seconden, om een sterke visuele aanvulling aan de snelle, gespreksachtige presentatie die u aan de toehoorders geeft.</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r>
              <a:rPr lang="nl-NL" altLang="nl-NL" dirty="0">
                <a:solidFill>
                  <a:srgbClr val="000000"/>
                </a:solidFill>
              </a:rPr>
              <a:t>Op deze afbeelding wordt wereldwijde deelname aan Hour of Code</a:t>
            </a:r>
            <a:r>
              <a:rPr lang="nl-NL" altLang="nl-NL" baseline="30000" dirty="0">
                <a:solidFill>
                  <a:srgbClr val="000000"/>
                </a:solidFill>
              </a:rPr>
              <a:t>TM</a:t>
            </a:r>
            <a:r>
              <a:rPr lang="nl-NL" altLang="nl-NL" dirty="0">
                <a:solidFill>
                  <a:srgbClr val="000000"/>
                </a:solidFill>
              </a:rPr>
              <a:t>-gebeurtenissen afgebeeld.</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8BFDC61C-A897-4575-B41E-AC9503EC0086}" type="slidenum">
              <a:rPr lang="en-US" altLang="nl-NL" sz="1200" smtClean="0">
                <a:solidFill>
                  <a:srgbClr val="000000"/>
                </a:solidFill>
              </a:rPr>
              <a:pPr defTabSz="712788" fontAlgn="base">
                <a:spcBef>
                  <a:spcPct val="0"/>
                </a:spcBef>
                <a:spcAft>
                  <a:spcPct val="0"/>
                </a:spcAft>
                <a:buSzPct val="100000"/>
              </a:pPr>
              <a:t>1</a:t>
            </a:fld>
            <a:endParaRPr lang="nl-NL" altLang="nl-NL" sz="1200">
              <a:solidFill>
                <a:srgbClr val="000000"/>
              </a:solidFill>
            </a:endParaRPr>
          </a:p>
        </p:txBody>
      </p:sp>
    </p:spTree>
    <p:extLst>
      <p:ext uri="{BB962C8B-B14F-4D97-AF65-F5344CB8AC3E}">
        <p14:creationId xmlns:p14="http://schemas.microsoft.com/office/powerpoint/2010/main" val="263494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"Met programmeren</a:t>
            </a:r>
            <a:r>
              <a:rPr lang="nl-NL"/>
              <a:t> </a:t>
            </a:r>
            <a:r>
              <a:rPr lang="nl-NL" altLang="nl-NL" dirty="0">
                <a:solidFill>
                  <a:srgbClr val="000000"/>
                </a:solidFill>
              </a:rPr>
              <a:t>kun</a:t>
            </a:r>
            <a:r>
              <a:rPr lang="nl-NL"/>
              <a:t> </a:t>
            </a:r>
            <a:r>
              <a:rPr lang="nl-NL" altLang="nl-NL" dirty="0">
                <a:solidFill>
                  <a:srgbClr val="000000"/>
                </a:solidFill>
              </a:rPr>
              <a:t>je</a:t>
            </a:r>
            <a:r>
              <a:rPr lang="nl-NL"/>
              <a:t> </a:t>
            </a:r>
            <a:r>
              <a:rPr lang="nl-NL" altLang="nl-NL" dirty="0">
                <a:solidFill>
                  <a:srgbClr val="000000"/>
                </a:solidFill>
              </a:rPr>
              <a:t>veel</a:t>
            </a:r>
            <a:r>
              <a:rPr lang="nl-NL"/>
              <a:t> </a:t>
            </a:r>
            <a:r>
              <a:rPr lang="nl-NL" altLang="nl-NL" dirty="0">
                <a:solidFill>
                  <a:srgbClr val="000000"/>
                </a:solidFill>
              </a:rPr>
              <a:t>doelen</a:t>
            </a:r>
            <a:r>
              <a:rPr lang="nl-NL"/>
              <a:t> </a:t>
            </a:r>
            <a:r>
              <a:rPr lang="nl-NL" altLang="nl-NL" dirty="0">
                <a:solidFill>
                  <a:srgbClr val="000000"/>
                </a:solidFill>
              </a:rPr>
              <a:t>bereiken. Je</a:t>
            </a:r>
            <a:r>
              <a:rPr lang="nl-NL"/>
              <a:t> </a:t>
            </a:r>
            <a:r>
              <a:rPr lang="nl-NL" altLang="nl-NL" dirty="0">
                <a:solidFill>
                  <a:srgbClr val="000000"/>
                </a:solidFill>
              </a:rPr>
              <a:t>kunt</a:t>
            </a:r>
            <a:r>
              <a:rPr lang="nl-NL"/>
              <a:t> </a:t>
            </a:r>
            <a:r>
              <a:rPr lang="nl-NL" altLang="nl-NL" dirty="0">
                <a:solidFill>
                  <a:srgbClr val="000000"/>
                </a:solidFill>
              </a:rPr>
              <a:t>samen met je</a:t>
            </a:r>
            <a:r>
              <a:rPr lang="nl-NL"/>
              <a:t> </a:t>
            </a:r>
            <a:r>
              <a:rPr lang="nl-NL" altLang="nl-NL" dirty="0">
                <a:solidFill>
                  <a:srgbClr val="000000"/>
                </a:solidFill>
              </a:rPr>
              <a:t>vrienden blogs, websites of een app maken".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In dia's 9-12 willen we jongeren</a:t>
            </a:r>
            <a:r>
              <a:rPr lang="nl-NL"/>
              <a:t> </a:t>
            </a:r>
            <a:r>
              <a:rPr lang="nl-NL" altLang="nl-NL" dirty="0">
                <a:solidFill>
                  <a:srgbClr val="000000"/>
                </a:solidFill>
              </a:rPr>
              <a:t>echt</a:t>
            </a:r>
            <a:r>
              <a:rPr lang="nl-NL"/>
              <a:t> </a:t>
            </a:r>
            <a:r>
              <a:rPr lang="nl-NL" altLang="nl-NL" dirty="0">
                <a:solidFill>
                  <a:srgbClr val="000000"/>
                </a:solidFill>
              </a:rPr>
              <a:t>laten</a:t>
            </a:r>
            <a:r>
              <a:rPr lang="nl-NL"/>
              <a:t> </a:t>
            </a:r>
            <a:r>
              <a:rPr lang="nl-NL" altLang="nl-NL" dirty="0">
                <a:solidFill>
                  <a:srgbClr val="000000"/>
                </a:solidFill>
              </a:rPr>
              <a:t>zien</a:t>
            </a:r>
            <a:r>
              <a:rPr lang="nl-NL"/>
              <a:t> </a:t>
            </a:r>
            <a:r>
              <a:rPr lang="nl-NL" altLang="nl-NL" dirty="0">
                <a:solidFill>
                  <a:srgbClr val="000000"/>
                </a:solidFill>
              </a:rPr>
              <a:t>dat</a:t>
            </a:r>
            <a:r>
              <a:rPr lang="nl-NL"/>
              <a:t> </a:t>
            </a:r>
            <a:r>
              <a:rPr lang="nl-NL" altLang="nl-NL" dirty="0">
                <a:solidFill>
                  <a:srgbClr val="000000"/>
                </a:solidFill>
              </a:rPr>
              <a:t>programmeren</a:t>
            </a:r>
            <a:r>
              <a:rPr lang="nl-NL"/>
              <a:t> </a:t>
            </a:r>
            <a:r>
              <a:rPr lang="nl-NL" altLang="nl-NL" dirty="0">
                <a:solidFill>
                  <a:srgbClr val="000000"/>
                </a:solidFill>
              </a:rPr>
              <a:t>gewoon heel leuk</a:t>
            </a:r>
            <a:r>
              <a:rPr lang="nl-NL"/>
              <a:t> </a:t>
            </a:r>
            <a:r>
              <a:rPr lang="nl-NL" altLang="nl-NL" dirty="0">
                <a:solidFill>
                  <a:srgbClr val="000000"/>
                </a:solidFill>
              </a:rPr>
              <a:t>kan</a:t>
            </a:r>
            <a:r>
              <a:rPr lang="nl-NL"/>
              <a:t> </a:t>
            </a:r>
            <a:r>
              <a:rPr lang="nl-NL" altLang="nl-NL" dirty="0">
                <a:solidFill>
                  <a:srgbClr val="000000"/>
                </a:solidFill>
              </a:rPr>
              <a:t>zijn. We willen</a:t>
            </a:r>
            <a:r>
              <a:rPr lang="nl-NL"/>
              <a:t> </a:t>
            </a:r>
            <a:r>
              <a:rPr lang="nl-NL" altLang="nl-NL" dirty="0">
                <a:solidFill>
                  <a:srgbClr val="000000"/>
                </a:solidFill>
              </a:rPr>
              <a:t>benadrukken</a:t>
            </a:r>
            <a:r>
              <a:rPr lang="nl-NL"/>
              <a:t> </a:t>
            </a:r>
            <a:r>
              <a:rPr lang="nl-NL" altLang="nl-NL" dirty="0">
                <a:solidFill>
                  <a:srgbClr val="000000"/>
                </a:solidFill>
              </a:rPr>
              <a:t>dat</a:t>
            </a:r>
            <a:r>
              <a:rPr lang="nl-NL"/>
              <a:t> </a:t>
            </a:r>
            <a:r>
              <a:rPr lang="nl-NL" altLang="nl-NL" b="1" dirty="0">
                <a:solidFill>
                  <a:srgbClr val="000000"/>
                </a:solidFill>
              </a:rPr>
              <a:t>programmeren</a:t>
            </a:r>
            <a:r>
              <a:rPr lang="nl-NL" altLang="nl-NL" dirty="0">
                <a:solidFill>
                  <a:srgbClr val="000000"/>
                </a:solidFill>
              </a:rPr>
              <a:t>: </a:t>
            </a:r>
          </a:p>
          <a:p>
            <a:pPr marL="628650" lvl="1" indent="-171450" eaLnBrk="1" hangingPunct="1">
              <a:spcBef>
                <a:spcPct val="0"/>
              </a:spcBef>
              <a:buFontTx/>
              <a:buChar char="•"/>
            </a:pPr>
            <a:r>
              <a:rPr lang="nl-NL" altLang="nl-NL" dirty="0">
                <a:solidFill>
                  <a:srgbClr val="000000"/>
                </a:solidFill>
              </a:rPr>
              <a:t>Over samenwerking</a:t>
            </a:r>
            <a:r>
              <a:rPr lang="nl-NL"/>
              <a:t> </a:t>
            </a:r>
            <a:r>
              <a:rPr lang="nl-NL" altLang="nl-NL" dirty="0">
                <a:solidFill>
                  <a:srgbClr val="000000"/>
                </a:solidFill>
              </a:rPr>
              <a:t>gaat</a:t>
            </a:r>
            <a:r>
              <a:rPr lang="nl-NL"/>
              <a:t> </a:t>
            </a:r>
          </a:p>
          <a:p>
            <a:pPr marL="628650" lvl="1" indent="-171450" eaLnBrk="1" hangingPunct="1">
              <a:spcBef>
                <a:spcPct val="0"/>
              </a:spcBef>
              <a:buFontTx/>
              <a:buChar char="•"/>
            </a:pPr>
            <a:r>
              <a:rPr lang="nl-NL" sz="1200" kern="1200" dirty="0">
                <a:solidFill>
                  <a:schemeClr val="tx1"/>
                </a:solidFill>
                <a:effectLst/>
                <a:latin typeface="+mn-lt"/>
              </a:rPr>
              <a:t>Voor alle genders</a:t>
            </a:r>
            <a:r>
              <a:rPr lang="nl-NL"/>
              <a:t> </a:t>
            </a:r>
          </a:p>
          <a:p>
            <a:pPr marL="628650" lvl="1" indent="-171450" eaLnBrk="1" hangingPunct="1">
              <a:spcBef>
                <a:spcPct val="0"/>
              </a:spcBef>
              <a:buFontTx/>
              <a:buChar char="•"/>
            </a:pPr>
            <a:r>
              <a:rPr lang="nl-NL" altLang="nl-NL" dirty="0">
                <a:solidFill>
                  <a:srgbClr val="000000"/>
                </a:solidFill>
              </a:rPr>
              <a:t>Iets is voor</a:t>
            </a:r>
            <a:r>
              <a:rPr lang="nl-NL"/>
              <a:t> </a:t>
            </a:r>
            <a:r>
              <a:rPr lang="nl-NL" altLang="nl-NL" dirty="0">
                <a:solidFill>
                  <a:srgbClr val="000000"/>
                </a:solidFill>
              </a:rPr>
              <a:t>zowel</a:t>
            </a:r>
            <a:r>
              <a:rPr lang="nl-NL"/>
              <a:t> </a:t>
            </a:r>
            <a:r>
              <a:rPr lang="nl-NL" altLang="nl-NL" dirty="0">
                <a:solidFill>
                  <a:srgbClr val="000000"/>
                </a:solidFill>
              </a:rPr>
              <a:t>introverte</a:t>
            </a:r>
            <a:r>
              <a:rPr lang="nl-NL"/>
              <a:t> </a:t>
            </a:r>
            <a:r>
              <a:rPr lang="nl-NL" altLang="nl-NL" dirty="0">
                <a:solidFill>
                  <a:srgbClr val="000000"/>
                </a:solidFill>
              </a:rPr>
              <a:t>als</a:t>
            </a:r>
            <a:r>
              <a:rPr lang="nl-NL"/>
              <a:t> </a:t>
            </a:r>
            <a:r>
              <a:rPr lang="nl-NL" altLang="nl-NL" dirty="0">
                <a:solidFill>
                  <a:srgbClr val="000000"/>
                </a:solidFill>
              </a:rPr>
              <a:t>extraverte</a:t>
            </a:r>
            <a:r>
              <a:rPr lang="nl-NL"/>
              <a:t> </a:t>
            </a:r>
            <a:r>
              <a:rPr lang="nl-NL" altLang="nl-NL" dirty="0">
                <a:solidFill>
                  <a:srgbClr val="000000"/>
                </a:solidFill>
              </a:rPr>
              <a:t>mensen</a:t>
            </a:r>
            <a:r>
              <a:rPr lang="nl-NL"/>
              <a:t> </a:t>
            </a:r>
          </a:p>
          <a:p>
            <a:pPr marL="628650" lvl="1" indent="-171450" eaLnBrk="1" hangingPunct="1">
              <a:spcBef>
                <a:spcPct val="0"/>
              </a:spcBef>
              <a:buFontTx/>
              <a:buChar char="•"/>
            </a:pPr>
            <a:r>
              <a:rPr lang="nl-NL" altLang="nl-NL" dirty="0">
                <a:solidFill>
                  <a:srgbClr val="000000"/>
                </a:solidFill>
              </a:rPr>
              <a:t>Gaat over het oplossen van problemen. Eigenlijk maar heel weinig</a:t>
            </a:r>
            <a:r>
              <a:rPr lang="nl-NL"/>
              <a:t> </a:t>
            </a:r>
            <a:r>
              <a:rPr lang="nl-NL" altLang="nl-NL" dirty="0">
                <a:solidFill>
                  <a:srgbClr val="000000"/>
                </a:solidFill>
              </a:rPr>
              <a:t>wiskunde</a:t>
            </a:r>
            <a:r>
              <a:rPr lang="nl-NL"/>
              <a:t> </a:t>
            </a:r>
            <a:r>
              <a:rPr lang="nl-NL" altLang="nl-NL" dirty="0">
                <a:solidFill>
                  <a:srgbClr val="000000"/>
                </a:solidFill>
              </a:rPr>
              <a:t>bevat.</a:t>
            </a:r>
          </a:p>
          <a:p>
            <a:pPr marL="628650" lvl="1" indent="-171450" eaLnBrk="1" hangingPunct="1">
              <a:spcBef>
                <a:spcPct val="0"/>
              </a:spcBef>
              <a:buFontTx/>
              <a:buChar char="•"/>
            </a:pPr>
            <a:r>
              <a:rPr lang="nl-NL" altLang="nl-NL" dirty="0">
                <a:solidFill>
                  <a:srgbClr val="000000"/>
                </a:solidFill>
              </a:rPr>
              <a:t>Bedoeld is voor</a:t>
            </a:r>
            <a:r>
              <a:rPr lang="nl-NL"/>
              <a:t> </a:t>
            </a:r>
            <a:r>
              <a:rPr lang="nl-NL" altLang="nl-NL" dirty="0">
                <a:solidFill>
                  <a:srgbClr val="000000"/>
                </a:solidFill>
              </a:rPr>
              <a:t>mensen die computers gebruiken om hun</a:t>
            </a:r>
            <a:r>
              <a:rPr lang="nl-NL"/>
              <a:t> </a:t>
            </a:r>
            <a:r>
              <a:rPr lang="nl-NL" altLang="nl-NL" dirty="0">
                <a:solidFill>
                  <a:srgbClr val="000000"/>
                </a:solidFill>
              </a:rPr>
              <a:t>passie</a:t>
            </a:r>
            <a:r>
              <a:rPr lang="nl-NL"/>
              <a:t> </a:t>
            </a:r>
            <a:r>
              <a:rPr lang="nl-NL" altLang="nl-NL" dirty="0">
                <a:solidFill>
                  <a:srgbClr val="000000"/>
                </a:solidFill>
              </a:rPr>
              <a:t>uit</a:t>
            </a:r>
            <a:r>
              <a:rPr lang="nl-NL"/>
              <a:t> </a:t>
            </a:r>
            <a:r>
              <a:rPr lang="nl-NL" altLang="nl-NL" dirty="0">
                <a:solidFill>
                  <a:srgbClr val="000000"/>
                </a:solidFill>
              </a:rPr>
              <a:t>te</a:t>
            </a:r>
            <a:r>
              <a:rPr lang="nl-NL"/>
              <a:t> </a:t>
            </a:r>
            <a:r>
              <a:rPr lang="nl-NL" altLang="nl-NL" dirty="0">
                <a:solidFill>
                  <a:srgbClr val="000000"/>
                </a:solidFill>
              </a:rPr>
              <a:t>oefenen</a:t>
            </a:r>
            <a:r>
              <a:rPr lang="nl-NL"/>
              <a:t>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Er</a:t>
            </a:r>
            <a:r>
              <a:rPr lang="nl-NL"/>
              <a:t> </a:t>
            </a:r>
            <a:r>
              <a:rPr lang="nl-NL" altLang="nl-NL" dirty="0">
                <a:solidFill>
                  <a:srgbClr val="000000"/>
                </a:solidFill>
              </a:rPr>
              <a:t>staan</a:t>
            </a:r>
            <a:r>
              <a:rPr lang="nl-NL"/>
              <a:t> </a:t>
            </a:r>
            <a:r>
              <a:rPr lang="nl-NL" altLang="nl-NL" dirty="0">
                <a:solidFill>
                  <a:srgbClr val="000000"/>
                </a:solidFill>
              </a:rPr>
              <a:t>jongens</a:t>
            </a:r>
            <a:r>
              <a:rPr lang="nl-NL"/>
              <a:t> </a:t>
            </a:r>
            <a:r>
              <a:rPr lang="nl-NL" altLang="nl-NL" dirty="0">
                <a:solidFill>
                  <a:srgbClr val="000000"/>
                </a:solidFill>
              </a:rPr>
              <a:t>en</a:t>
            </a:r>
            <a:r>
              <a:rPr lang="nl-NL"/>
              <a:t> </a:t>
            </a:r>
            <a:r>
              <a:rPr lang="nl-NL" altLang="nl-NL" dirty="0">
                <a:solidFill>
                  <a:srgbClr val="000000"/>
                </a:solidFill>
              </a:rPr>
              <a:t>meisjes op. Leeftijd: jonge</a:t>
            </a:r>
            <a:r>
              <a:rPr lang="nl-NL"/>
              <a:t> </a:t>
            </a:r>
            <a:r>
              <a:rPr lang="nl-NL" altLang="nl-NL" dirty="0">
                <a:solidFill>
                  <a:srgbClr val="000000"/>
                </a:solidFill>
              </a:rPr>
              <a:t>tieners, middelbare</a:t>
            </a:r>
            <a:r>
              <a:rPr lang="nl-NL"/>
              <a:t> </a:t>
            </a:r>
            <a:r>
              <a:rPr lang="nl-NL" altLang="nl-NL" dirty="0">
                <a:solidFill>
                  <a:srgbClr val="000000"/>
                </a:solidFill>
              </a:rPr>
              <a:t>schoolleeftijd</a:t>
            </a:r>
            <a:r>
              <a:rPr lang="nl-NL"/>
              <a:t> </a:t>
            </a:r>
          </a:p>
          <a:p>
            <a:pPr marL="628650" lvl="1" indent="-171450" eaLnBrk="1" hangingPunct="1">
              <a:spcBef>
                <a:spcPct val="0"/>
              </a:spcBef>
              <a:buFontTx/>
              <a:buChar char="•"/>
            </a:pPr>
            <a:r>
              <a:rPr lang="nl-NL" altLang="nl-NL" dirty="0">
                <a:solidFill>
                  <a:srgbClr val="000000"/>
                </a:solidFill>
              </a:rPr>
              <a:t>De deelnemers</a:t>
            </a:r>
            <a:r>
              <a:rPr lang="nl-NL"/>
              <a:t> </a:t>
            </a:r>
            <a:r>
              <a:rPr lang="nl-NL" altLang="nl-NL" dirty="0">
                <a:solidFill>
                  <a:srgbClr val="000000"/>
                </a:solidFill>
              </a:rPr>
              <a:t>hebben het naar</a:t>
            </a:r>
            <a:r>
              <a:rPr lang="nl-NL"/>
              <a:t> </a:t>
            </a:r>
            <a:r>
              <a:rPr lang="nl-NL" altLang="nl-NL" dirty="0">
                <a:solidFill>
                  <a:srgbClr val="000000"/>
                </a:solidFill>
              </a:rPr>
              <a:t>hun zin met technologie</a:t>
            </a:r>
          </a:p>
          <a:p>
            <a:pPr marL="628650" lvl="1" indent="-171450" eaLnBrk="1" hangingPunct="1">
              <a:spcBef>
                <a:spcPct val="0"/>
              </a:spcBef>
              <a:buFontTx/>
              <a:buChar char="•"/>
            </a:pPr>
            <a:r>
              <a:rPr lang="nl-NL" altLang="nl-NL" dirty="0">
                <a:solidFill>
                  <a:srgbClr val="000000"/>
                </a:solidFill>
              </a:rPr>
              <a:t>Er</a:t>
            </a:r>
            <a:r>
              <a:rPr lang="nl-NL"/>
              <a:t> </a:t>
            </a:r>
            <a:r>
              <a:rPr lang="nl-NL" altLang="nl-NL" dirty="0">
                <a:solidFill>
                  <a:srgbClr val="000000"/>
                </a:solidFill>
              </a:rPr>
              <a:t>staat</a:t>
            </a:r>
            <a:r>
              <a:rPr lang="nl-NL"/>
              <a:t> </a:t>
            </a:r>
            <a:r>
              <a:rPr lang="nl-NL" altLang="nl-NL" dirty="0">
                <a:solidFill>
                  <a:srgbClr val="000000"/>
                </a:solidFill>
              </a:rPr>
              <a:t>een</a:t>
            </a:r>
            <a:r>
              <a:rPr lang="nl-NL"/>
              <a:t> </a:t>
            </a:r>
            <a:r>
              <a:rPr lang="nl-NL" altLang="nl-NL" dirty="0">
                <a:solidFill>
                  <a:srgbClr val="000000"/>
                </a:solidFill>
              </a:rPr>
              <a:t>groep</a:t>
            </a:r>
            <a:r>
              <a:rPr lang="nl-NL"/>
              <a:t> </a:t>
            </a:r>
            <a:r>
              <a:rPr lang="nl-NL" altLang="nl-NL" dirty="0">
                <a:solidFill>
                  <a:srgbClr val="000000"/>
                </a:solidFill>
              </a:rPr>
              <a:t>mensen op, geen</a:t>
            </a:r>
            <a:r>
              <a:rPr lang="nl-NL"/>
              <a:t> </a:t>
            </a:r>
            <a:r>
              <a:rPr lang="nl-NL" altLang="nl-NL" dirty="0">
                <a:solidFill>
                  <a:srgbClr val="000000"/>
                </a:solidFill>
              </a:rPr>
              <a:t>losse</a:t>
            </a:r>
            <a:r>
              <a:rPr lang="nl-NL"/>
              <a:t> </a:t>
            </a:r>
            <a:r>
              <a:rPr lang="nl-NL" altLang="nl-NL" dirty="0">
                <a:solidFill>
                  <a:srgbClr val="000000"/>
                </a:solidFill>
              </a:rPr>
              <a:t>personen</a:t>
            </a:r>
            <a:r>
              <a:rPr lang="nl-NL"/>
              <a:t> </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C5209FC-825E-47F5-8237-D1534019C973}" type="slidenum">
              <a:rPr lang="en-US" altLang="nl-NL" sz="1200" smtClean="0">
                <a:solidFill>
                  <a:srgbClr val="000000"/>
                </a:solidFill>
              </a:rPr>
              <a:pPr defTabSz="712788" fontAlgn="base">
                <a:spcBef>
                  <a:spcPct val="0"/>
                </a:spcBef>
                <a:spcAft>
                  <a:spcPct val="0"/>
                </a:spcAft>
                <a:buSzPct val="100000"/>
              </a:pPr>
              <a:t>10</a:t>
            </a:fld>
            <a:endParaRPr lang="nl-NL" altLang="nl-NL" sz="1200">
              <a:solidFill>
                <a:srgbClr val="000000"/>
              </a:solidFill>
            </a:endParaRPr>
          </a:p>
        </p:txBody>
      </p:sp>
    </p:spTree>
    <p:extLst>
      <p:ext uri="{BB962C8B-B14F-4D97-AF65-F5344CB8AC3E}">
        <p14:creationId xmlns:p14="http://schemas.microsoft.com/office/powerpoint/2010/main" val="280556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"Zullen we nu eens</a:t>
            </a:r>
            <a:r>
              <a:rPr lang="nl-NL"/>
              <a:t> </a:t>
            </a:r>
            <a:r>
              <a:rPr lang="nl-NL" altLang="nl-NL" dirty="0">
                <a:solidFill>
                  <a:srgbClr val="000000"/>
                </a:solidFill>
              </a:rPr>
              <a:t>gaan</a:t>
            </a:r>
            <a:r>
              <a:rPr lang="nl-NL"/>
              <a:t> </a:t>
            </a:r>
            <a:r>
              <a:rPr lang="nl-NL" altLang="nl-NL" dirty="0">
                <a:solidFill>
                  <a:srgbClr val="000000"/>
                </a:solidFill>
              </a:rPr>
              <a:t>kijken wat programmeren</a:t>
            </a:r>
            <a:r>
              <a:rPr lang="nl-NL"/>
              <a:t> </a:t>
            </a:r>
            <a:r>
              <a:rPr lang="nl-NL" altLang="nl-NL" dirty="0">
                <a:solidFill>
                  <a:srgbClr val="000000"/>
                </a:solidFill>
              </a:rPr>
              <a:t>nou</a:t>
            </a:r>
            <a:r>
              <a:rPr lang="nl-NL"/>
              <a:t> </a:t>
            </a:r>
            <a:r>
              <a:rPr lang="nl-NL" altLang="nl-NL" dirty="0">
                <a:solidFill>
                  <a:srgbClr val="000000"/>
                </a:solidFill>
              </a:rPr>
              <a:t>echt</a:t>
            </a:r>
            <a:r>
              <a:rPr lang="nl-NL"/>
              <a:t> </a:t>
            </a:r>
            <a:r>
              <a:rPr lang="nl-NL" altLang="nl-NL" dirty="0">
                <a:solidFill>
                  <a:srgbClr val="000000"/>
                </a:solidFill>
              </a:rPr>
              <a:t>inhoudt?"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Overgang</a:t>
            </a:r>
            <a:r>
              <a:rPr lang="nl-NL"/>
              <a:t> </a:t>
            </a:r>
            <a:r>
              <a:rPr lang="nl-NL" altLang="nl-NL" dirty="0">
                <a:solidFill>
                  <a:srgbClr val="000000"/>
                </a:solidFill>
              </a:rPr>
              <a:t>naar het volgende</a:t>
            </a:r>
            <a:r>
              <a:rPr lang="nl-NL"/>
              <a:t> </a:t>
            </a:r>
            <a:r>
              <a:rPr lang="nl-NL" altLang="nl-NL" dirty="0">
                <a:solidFill>
                  <a:srgbClr val="000000"/>
                </a:solidFill>
              </a:rPr>
              <a:t>hoofdstuk. Jongeren warm laten</a:t>
            </a:r>
            <a:r>
              <a:rPr lang="nl-NL"/>
              <a:t> </a:t>
            </a:r>
            <a:r>
              <a:rPr lang="nl-NL" altLang="nl-NL" dirty="0">
                <a:solidFill>
                  <a:srgbClr val="000000"/>
                </a:solidFill>
              </a:rPr>
              <a:t>lopen</a:t>
            </a:r>
            <a:r>
              <a:rPr lang="nl-NL"/>
              <a:t> </a:t>
            </a:r>
            <a:r>
              <a:rPr lang="nl-NL" altLang="nl-NL" dirty="0">
                <a:solidFill>
                  <a:srgbClr val="000000"/>
                </a:solidFill>
              </a:rPr>
              <a:t>voor de eigenlijke</a:t>
            </a:r>
            <a:r>
              <a:rPr lang="nl-NL"/>
              <a:t> </a:t>
            </a:r>
            <a:r>
              <a:rPr lang="nl-NL" altLang="nl-NL" dirty="0">
                <a:solidFill>
                  <a:srgbClr val="000000"/>
                </a:solidFill>
              </a:rPr>
              <a:t>functie van programmeren.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N.v.t.</a:t>
            </a:r>
          </a:p>
          <a:p>
            <a:pPr eaLnBrk="1" hangingPunct="1">
              <a:spcBef>
                <a:spcPct val="0"/>
              </a:spcBef>
            </a:pPr>
            <a:endParaRPr lang="nl-NL" altLang="nl-NL" dirty="0">
              <a:solidFill>
                <a:srgbClr val="000000"/>
              </a:solidFill>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14AACE44-4C47-42E8-8BBF-DC71E67C53D6}" type="slidenum">
              <a:rPr lang="en-US" altLang="nl-NL" sz="1200" smtClean="0">
                <a:solidFill>
                  <a:srgbClr val="000000"/>
                </a:solidFill>
              </a:rPr>
              <a:pPr defTabSz="712788" fontAlgn="base">
                <a:spcBef>
                  <a:spcPct val="0"/>
                </a:spcBef>
                <a:spcAft>
                  <a:spcPct val="0"/>
                </a:spcAft>
                <a:buSzPct val="100000"/>
              </a:pPr>
              <a:t>11</a:t>
            </a:fld>
            <a:endParaRPr lang="nl-NL" altLang="nl-NL" sz="1200">
              <a:solidFill>
                <a:srgbClr val="000000"/>
              </a:solidFill>
            </a:endParaRPr>
          </a:p>
        </p:txBody>
      </p:sp>
    </p:spTree>
    <p:extLst>
      <p:ext uri="{BB962C8B-B14F-4D97-AF65-F5344CB8AC3E}">
        <p14:creationId xmlns:p14="http://schemas.microsoft.com/office/powerpoint/2010/main" val="3651712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a:t> </a:t>
            </a:r>
            <a:r>
              <a:rPr lang="nl-NL" altLang="nl-NL" dirty="0">
                <a:solidFill>
                  <a:srgbClr val="000000"/>
                </a:solidFill>
              </a:rPr>
              <a:t>gaat</a:t>
            </a:r>
            <a:r>
              <a:rPr lang="nl-NL"/>
              <a:t> </a:t>
            </a:r>
            <a:r>
              <a:rPr lang="nl-NL" altLang="nl-NL" dirty="0">
                <a:solidFill>
                  <a:srgbClr val="000000"/>
                </a:solidFill>
              </a:rPr>
              <a:t>niet</a:t>
            </a:r>
            <a:r>
              <a:rPr lang="nl-NL"/>
              <a:t> </a:t>
            </a:r>
            <a:r>
              <a:rPr lang="nl-NL" altLang="nl-NL" dirty="0">
                <a:solidFill>
                  <a:srgbClr val="000000"/>
                </a:solidFill>
              </a:rPr>
              <a:t>alleen over programma's</a:t>
            </a:r>
            <a:r>
              <a:rPr lang="nl-NL"/>
              <a:t> </a:t>
            </a:r>
            <a:r>
              <a:rPr lang="nl-NL" altLang="nl-NL" dirty="0">
                <a:solidFill>
                  <a:srgbClr val="000000"/>
                </a:solidFill>
              </a:rPr>
              <a:t>schrijven of instructies</a:t>
            </a:r>
            <a:r>
              <a:rPr lang="nl-NL"/>
              <a:t> </a:t>
            </a:r>
            <a:r>
              <a:rPr lang="nl-NL" altLang="nl-NL" dirty="0">
                <a:solidFill>
                  <a:srgbClr val="000000"/>
                </a:solidFill>
              </a:rPr>
              <a:t>geven</a:t>
            </a:r>
            <a:r>
              <a:rPr lang="nl-NL"/>
              <a:t> </a:t>
            </a:r>
            <a:r>
              <a:rPr lang="nl-NL" altLang="nl-NL" dirty="0">
                <a:solidFill>
                  <a:srgbClr val="000000"/>
                </a:solidFill>
              </a:rPr>
              <a:t>aan</a:t>
            </a:r>
            <a:r>
              <a:rPr lang="nl-NL"/>
              <a:t> </a:t>
            </a:r>
            <a:r>
              <a:rPr lang="nl-NL" altLang="nl-NL" dirty="0">
                <a:solidFill>
                  <a:srgbClr val="000000"/>
                </a:solidFill>
              </a:rPr>
              <a:t>een computer. Als</a:t>
            </a:r>
            <a:r>
              <a:rPr lang="nl-NL"/>
              <a:t> </a:t>
            </a:r>
            <a:r>
              <a:rPr lang="nl-NL" altLang="nl-NL" dirty="0">
                <a:solidFill>
                  <a:srgbClr val="000000"/>
                </a:solidFill>
              </a:rPr>
              <a:t>je</a:t>
            </a:r>
            <a:r>
              <a:rPr lang="nl-NL"/>
              <a:t> </a:t>
            </a:r>
            <a:r>
              <a:rPr lang="nl-NL" altLang="nl-NL" dirty="0">
                <a:solidFill>
                  <a:srgbClr val="000000"/>
                </a:solidFill>
              </a:rPr>
              <a:t>programmeert, los</a:t>
            </a:r>
            <a:r>
              <a:rPr lang="nl-NL"/>
              <a:t> </a:t>
            </a:r>
            <a:r>
              <a:rPr lang="nl-NL" altLang="nl-NL" dirty="0">
                <a:solidFill>
                  <a:srgbClr val="000000"/>
                </a:solidFill>
              </a:rPr>
              <a:t>je</a:t>
            </a:r>
            <a:r>
              <a:rPr lang="nl-NL"/>
              <a:t> </a:t>
            </a:r>
            <a:r>
              <a:rPr lang="nl-NL" altLang="nl-NL" dirty="0">
                <a:solidFill>
                  <a:srgbClr val="000000"/>
                </a:solidFill>
              </a:rPr>
              <a:t>samen met vrienden</a:t>
            </a:r>
            <a:r>
              <a:rPr lang="nl-NL"/>
              <a:t> </a:t>
            </a:r>
            <a:r>
              <a:rPr lang="nl-NL" altLang="nl-NL" dirty="0">
                <a:solidFill>
                  <a:srgbClr val="000000"/>
                </a:solidFill>
              </a:rPr>
              <a:t>een</a:t>
            </a:r>
            <a:r>
              <a:rPr lang="nl-NL"/>
              <a:t> </a:t>
            </a:r>
            <a:r>
              <a:rPr lang="nl-NL" altLang="nl-NL" dirty="0">
                <a:solidFill>
                  <a:srgbClr val="000000"/>
                </a:solidFill>
              </a:rPr>
              <a:t>probleem op een</a:t>
            </a:r>
            <a:r>
              <a:rPr lang="nl-NL"/>
              <a:t> </a:t>
            </a:r>
            <a:r>
              <a:rPr lang="nl-NL" altLang="nl-NL" dirty="0">
                <a:solidFill>
                  <a:srgbClr val="000000"/>
                </a:solidFill>
              </a:rPr>
              <a:t>nieuwe</a:t>
            </a:r>
            <a:r>
              <a:rPr lang="nl-NL"/>
              <a:t> </a:t>
            </a:r>
            <a:r>
              <a:rPr lang="nl-NL" altLang="nl-NL" dirty="0">
                <a:solidFill>
                  <a:srgbClr val="000000"/>
                </a:solidFill>
              </a:rPr>
              <a:t>manier op."</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Jongeren</a:t>
            </a:r>
            <a:r>
              <a:rPr lang="nl-NL"/>
              <a:t> </a:t>
            </a:r>
            <a:r>
              <a:rPr lang="nl-NL" altLang="nl-NL" dirty="0">
                <a:solidFill>
                  <a:srgbClr val="000000"/>
                </a:solidFill>
              </a:rPr>
              <a:t>laten</a:t>
            </a:r>
            <a:r>
              <a:rPr lang="nl-NL"/>
              <a:t> </a:t>
            </a:r>
            <a:r>
              <a:rPr lang="nl-NL" altLang="nl-NL" dirty="0">
                <a:solidFill>
                  <a:srgbClr val="000000"/>
                </a:solidFill>
              </a:rPr>
              <a:t>zien</a:t>
            </a:r>
            <a:r>
              <a:rPr lang="nl-NL"/>
              <a:t> </a:t>
            </a:r>
            <a:r>
              <a:rPr lang="nl-NL" altLang="nl-NL" dirty="0">
                <a:solidFill>
                  <a:srgbClr val="000000"/>
                </a:solidFill>
              </a:rPr>
              <a:t>dat</a:t>
            </a:r>
            <a:r>
              <a:rPr lang="nl-NL"/>
              <a:t> </a:t>
            </a:r>
            <a:r>
              <a:rPr lang="nl-NL" altLang="nl-NL" dirty="0">
                <a:solidFill>
                  <a:srgbClr val="000000"/>
                </a:solidFill>
              </a:rPr>
              <a:t>je</a:t>
            </a:r>
            <a:r>
              <a:rPr lang="nl-NL"/>
              <a:t> </a:t>
            </a:r>
            <a:r>
              <a:rPr lang="nl-NL" altLang="nl-NL" dirty="0">
                <a:solidFill>
                  <a:srgbClr val="000000"/>
                </a:solidFill>
              </a:rPr>
              <a:t>voor</a:t>
            </a:r>
            <a:r>
              <a:rPr lang="nl-NL"/>
              <a:t> </a:t>
            </a:r>
            <a:r>
              <a:rPr lang="nl-NL" altLang="nl-NL" dirty="0">
                <a:solidFill>
                  <a:srgbClr val="000000"/>
                </a:solidFill>
              </a:rPr>
              <a:t>programmeren</a:t>
            </a:r>
            <a:r>
              <a:rPr lang="nl-NL"/>
              <a:t> </a:t>
            </a:r>
            <a:r>
              <a:rPr lang="nl-NL" altLang="nl-NL" dirty="0">
                <a:solidFill>
                  <a:srgbClr val="000000"/>
                </a:solidFill>
              </a:rPr>
              <a:t>een</a:t>
            </a:r>
            <a:r>
              <a:rPr lang="nl-NL"/>
              <a:t> </a:t>
            </a:r>
            <a:r>
              <a:rPr lang="nl-NL" altLang="nl-NL" dirty="0">
                <a:solidFill>
                  <a:srgbClr val="000000"/>
                </a:solidFill>
              </a:rPr>
              <a:t>actieve</a:t>
            </a:r>
            <a:r>
              <a:rPr lang="nl-NL"/>
              <a:t> </a:t>
            </a:r>
            <a:r>
              <a:rPr lang="nl-NL" altLang="nl-NL" dirty="0">
                <a:solidFill>
                  <a:srgbClr val="000000"/>
                </a:solidFill>
              </a:rPr>
              <a:t>geest</a:t>
            </a:r>
            <a:r>
              <a:rPr lang="nl-NL"/>
              <a:t> </a:t>
            </a:r>
            <a:r>
              <a:rPr lang="nl-NL" altLang="nl-NL" dirty="0">
                <a:solidFill>
                  <a:srgbClr val="000000"/>
                </a:solidFill>
              </a:rPr>
              <a:t>nodig</a:t>
            </a:r>
            <a:r>
              <a:rPr lang="nl-NL"/>
              <a:t> </a:t>
            </a:r>
            <a:r>
              <a:rPr lang="nl-NL" altLang="nl-NL" dirty="0">
                <a:solidFill>
                  <a:srgbClr val="000000"/>
                </a:solidFill>
              </a:rPr>
              <a:t>hebt die het leuk</a:t>
            </a:r>
            <a:r>
              <a:rPr lang="nl-NL"/>
              <a:t> </a:t>
            </a:r>
            <a:r>
              <a:rPr lang="nl-NL" altLang="nl-NL" dirty="0">
                <a:solidFill>
                  <a:srgbClr val="000000"/>
                </a:solidFill>
              </a:rPr>
              <a:t>vindt om puzzels op te</a:t>
            </a:r>
            <a:r>
              <a:rPr lang="nl-NL"/>
              <a:t> </a:t>
            </a:r>
            <a:r>
              <a:rPr lang="nl-NL" altLang="nl-NL" dirty="0">
                <a:solidFill>
                  <a:srgbClr val="000000"/>
                </a:solidFill>
              </a:rPr>
              <a:t>lossen, dingen</a:t>
            </a:r>
            <a:r>
              <a:rPr lang="nl-NL"/>
              <a:t> </a:t>
            </a:r>
            <a:r>
              <a:rPr lang="nl-NL" altLang="nl-NL" dirty="0">
                <a:solidFill>
                  <a:srgbClr val="000000"/>
                </a:solidFill>
              </a:rPr>
              <a:t>te</a:t>
            </a:r>
            <a:r>
              <a:rPr lang="nl-NL"/>
              <a:t> </a:t>
            </a:r>
            <a:r>
              <a:rPr lang="nl-NL" altLang="nl-NL" dirty="0">
                <a:solidFill>
                  <a:srgbClr val="000000"/>
                </a:solidFill>
              </a:rPr>
              <a:t>repareren</a:t>
            </a:r>
            <a:r>
              <a:rPr lang="nl-NL"/>
              <a:t> </a:t>
            </a:r>
            <a:r>
              <a:rPr lang="nl-NL" altLang="nl-NL" dirty="0">
                <a:solidFill>
                  <a:srgbClr val="000000"/>
                </a:solidFill>
              </a:rPr>
              <a:t>en</a:t>
            </a:r>
            <a:r>
              <a:rPr lang="nl-NL"/>
              <a:t> </a:t>
            </a:r>
            <a:r>
              <a:rPr lang="nl-NL" altLang="nl-NL" dirty="0">
                <a:solidFill>
                  <a:srgbClr val="000000"/>
                </a:solidFill>
              </a:rPr>
              <a:t>oplossingen</a:t>
            </a:r>
            <a:r>
              <a:rPr lang="nl-NL"/>
              <a:t> </a:t>
            </a:r>
            <a:r>
              <a:rPr lang="nl-NL" altLang="nl-NL" dirty="0">
                <a:solidFill>
                  <a:srgbClr val="000000"/>
                </a:solidFill>
              </a:rPr>
              <a:t>te</a:t>
            </a:r>
            <a:r>
              <a:rPr lang="nl-NL"/>
              <a:t> </a:t>
            </a:r>
            <a:r>
              <a:rPr lang="nl-NL" altLang="nl-NL" dirty="0">
                <a:solidFill>
                  <a:srgbClr val="000000"/>
                </a:solidFill>
              </a:rPr>
              <a:t>vinden.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a:t> </a:t>
            </a:r>
            <a:r>
              <a:rPr lang="nl-NL" altLang="nl-NL" dirty="0">
                <a:solidFill>
                  <a:srgbClr val="000000"/>
                </a:solidFill>
              </a:rPr>
              <a:t>groep</a:t>
            </a:r>
            <a:r>
              <a:rPr lang="nl-NL"/>
              <a:t> </a:t>
            </a:r>
            <a:r>
              <a:rPr lang="nl-NL" altLang="nl-NL" dirty="0">
                <a:solidFill>
                  <a:srgbClr val="000000"/>
                </a:solidFill>
              </a:rPr>
              <a:t>jongeren die samenwerkt</a:t>
            </a:r>
            <a:r>
              <a:rPr lang="nl-NL"/>
              <a:t> </a:t>
            </a:r>
            <a:r>
              <a:rPr lang="nl-NL" altLang="nl-NL" dirty="0">
                <a:solidFill>
                  <a:srgbClr val="000000"/>
                </a:solidFill>
              </a:rPr>
              <a:t>terwijl</a:t>
            </a:r>
            <a:r>
              <a:rPr lang="nl-NL"/>
              <a:t> </a:t>
            </a:r>
            <a:r>
              <a:rPr lang="nl-NL" altLang="nl-NL" dirty="0">
                <a:solidFill>
                  <a:srgbClr val="000000"/>
                </a:solidFill>
              </a:rPr>
              <a:t>ze</a:t>
            </a:r>
            <a:r>
              <a:rPr lang="nl-NL"/>
              <a:t> </a:t>
            </a:r>
            <a:r>
              <a:rPr lang="nl-NL" altLang="nl-NL" dirty="0">
                <a:solidFill>
                  <a:srgbClr val="000000"/>
                </a:solidFill>
              </a:rPr>
              <a:t>naar</a:t>
            </a:r>
            <a:r>
              <a:rPr lang="nl-NL"/>
              <a:t> </a:t>
            </a:r>
            <a:r>
              <a:rPr lang="nl-NL" altLang="nl-NL" dirty="0">
                <a:solidFill>
                  <a:srgbClr val="000000"/>
                </a:solidFill>
              </a:rPr>
              <a:t>een computer of tablet kijken.</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08EAC8D-FF5A-4038-8CFA-2D9CD31E95D5}" type="slidenum">
              <a:rPr lang="en-US" altLang="nl-NL" sz="1200" smtClean="0">
                <a:solidFill>
                  <a:srgbClr val="000000"/>
                </a:solidFill>
              </a:rPr>
              <a:pPr defTabSz="712788" fontAlgn="base">
                <a:spcBef>
                  <a:spcPct val="0"/>
                </a:spcBef>
                <a:spcAft>
                  <a:spcPct val="0"/>
                </a:spcAft>
                <a:buSzPct val="100000"/>
              </a:pPr>
              <a:t>12</a:t>
            </a:fld>
            <a:endParaRPr lang="nl-NL" altLang="nl-NL" sz="1200">
              <a:solidFill>
                <a:srgbClr val="000000"/>
              </a:solidFill>
            </a:endParaRPr>
          </a:p>
        </p:txBody>
      </p:sp>
    </p:spTree>
    <p:extLst>
      <p:ext uri="{BB962C8B-B14F-4D97-AF65-F5344CB8AC3E}">
        <p14:creationId xmlns:p14="http://schemas.microsoft.com/office/powerpoint/2010/main" val="651235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a:t> </a:t>
            </a:r>
            <a:r>
              <a:rPr lang="nl-NL" altLang="nl-NL" dirty="0">
                <a:solidFill>
                  <a:srgbClr val="000000"/>
                </a:solidFill>
              </a:rPr>
              <a:t>gaat over hoe je</a:t>
            </a:r>
            <a:r>
              <a:rPr lang="nl-NL"/>
              <a:t> </a:t>
            </a:r>
            <a:r>
              <a:rPr lang="nl-NL" altLang="nl-NL" dirty="0">
                <a:solidFill>
                  <a:srgbClr val="000000"/>
                </a:solidFill>
              </a:rPr>
              <a:t>creativiteit met de kracht van computers combineert</a:t>
            </a:r>
            <a:r>
              <a:rPr lang="nl-NL"/>
              <a:t> </a:t>
            </a:r>
            <a:r>
              <a:rPr lang="nl-NL" altLang="nl-NL" dirty="0">
                <a:solidFill>
                  <a:srgbClr val="000000"/>
                </a:solidFill>
              </a:rPr>
              <a:t>en</a:t>
            </a:r>
            <a:r>
              <a:rPr lang="nl-NL"/>
              <a:t> </a:t>
            </a:r>
            <a:r>
              <a:rPr lang="nl-NL" altLang="nl-NL" dirty="0">
                <a:solidFill>
                  <a:srgbClr val="000000"/>
                </a:solidFill>
              </a:rPr>
              <a:t>iets</a:t>
            </a:r>
            <a:r>
              <a:rPr lang="nl-NL"/>
              <a:t> </a:t>
            </a:r>
            <a:r>
              <a:rPr lang="nl-NL" altLang="nl-NL" dirty="0">
                <a:solidFill>
                  <a:srgbClr val="000000"/>
                </a:solidFill>
              </a:rPr>
              <a:t>maakt</a:t>
            </a:r>
            <a:r>
              <a:rPr lang="nl-NL"/>
              <a:t> </a:t>
            </a:r>
            <a:r>
              <a:rPr lang="nl-NL" altLang="nl-NL" dirty="0">
                <a:solidFill>
                  <a:srgbClr val="000000"/>
                </a:solidFill>
              </a:rPr>
              <a:t>waar</a:t>
            </a:r>
            <a:r>
              <a:rPr lang="nl-NL"/>
              <a:t> </a:t>
            </a:r>
            <a:r>
              <a:rPr lang="nl-NL" altLang="nl-NL" dirty="0">
                <a:solidFill>
                  <a:srgbClr val="000000"/>
                </a:solidFill>
              </a:rPr>
              <a:t>je</a:t>
            </a:r>
            <a:r>
              <a:rPr lang="nl-NL"/>
              <a:t> </a:t>
            </a:r>
            <a:r>
              <a:rPr lang="nl-NL" altLang="nl-NL" dirty="0">
                <a:solidFill>
                  <a:srgbClr val="000000"/>
                </a:solidFill>
              </a:rPr>
              <a:t>enthousiast van wordt."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Jongeren</a:t>
            </a:r>
            <a:r>
              <a:rPr lang="nl-NL"/>
              <a:t> </a:t>
            </a:r>
            <a:r>
              <a:rPr lang="nl-NL" altLang="nl-NL" dirty="0">
                <a:solidFill>
                  <a:srgbClr val="000000"/>
                </a:solidFill>
              </a:rPr>
              <a:t>verder</a:t>
            </a:r>
            <a:r>
              <a:rPr lang="nl-NL"/>
              <a:t> </a:t>
            </a:r>
            <a:r>
              <a:rPr lang="nl-NL" altLang="nl-NL" dirty="0">
                <a:solidFill>
                  <a:srgbClr val="000000"/>
                </a:solidFill>
              </a:rPr>
              <a:t>laten</a:t>
            </a:r>
            <a:r>
              <a:rPr lang="nl-NL"/>
              <a:t> </a:t>
            </a:r>
            <a:r>
              <a:rPr lang="nl-NL" altLang="nl-NL" dirty="0">
                <a:solidFill>
                  <a:srgbClr val="000000"/>
                </a:solidFill>
              </a:rPr>
              <a:t>denken</a:t>
            </a:r>
            <a:r>
              <a:rPr lang="nl-NL"/>
              <a:t> </a:t>
            </a:r>
            <a:r>
              <a:rPr lang="nl-NL" altLang="nl-NL" dirty="0">
                <a:solidFill>
                  <a:srgbClr val="000000"/>
                </a:solidFill>
              </a:rPr>
              <a:t>waarmee</a:t>
            </a:r>
            <a:r>
              <a:rPr lang="nl-NL"/>
              <a:t> </a:t>
            </a:r>
            <a:r>
              <a:rPr lang="nl-NL" altLang="nl-NL" dirty="0">
                <a:solidFill>
                  <a:srgbClr val="000000"/>
                </a:solidFill>
              </a:rPr>
              <a:t>ze</a:t>
            </a:r>
            <a:r>
              <a:rPr lang="nl-NL"/>
              <a:t> </a:t>
            </a:r>
            <a:r>
              <a:rPr lang="nl-NL" altLang="nl-NL" dirty="0">
                <a:solidFill>
                  <a:srgbClr val="000000"/>
                </a:solidFill>
              </a:rPr>
              <a:t>programmeren</a:t>
            </a:r>
            <a:r>
              <a:rPr lang="nl-NL"/>
              <a:t> </a:t>
            </a:r>
            <a:r>
              <a:rPr lang="nl-NL" altLang="nl-NL" dirty="0">
                <a:solidFill>
                  <a:srgbClr val="000000"/>
                </a:solidFill>
              </a:rPr>
              <a:t>kunnen</a:t>
            </a:r>
            <a:r>
              <a:rPr lang="nl-NL"/>
              <a:t> </a:t>
            </a:r>
            <a:r>
              <a:rPr lang="nl-NL" altLang="nl-NL" dirty="0">
                <a:solidFill>
                  <a:srgbClr val="000000"/>
                </a:solidFill>
              </a:rPr>
              <a:t>associëren.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Kunst, zoals</a:t>
            </a:r>
            <a:r>
              <a:rPr lang="nl-NL"/>
              <a:t> </a:t>
            </a:r>
            <a:r>
              <a:rPr lang="nl-NL" altLang="nl-NL" dirty="0">
                <a:solidFill>
                  <a:srgbClr val="000000"/>
                </a:solidFill>
              </a:rPr>
              <a:t>muziek of beeldende</a:t>
            </a:r>
            <a:r>
              <a:rPr lang="nl-NL"/>
              <a:t> </a:t>
            </a:r>
            <a:r>
              <a:rPr lang="nl-NL" altLang="nl-NL" dirty="0">
                <a:solidFill>
                  <a:srgbClr val="000000"/>
                </a:solidFill>
              </a:rPr>
              <a:t>kunsten, wordt</a:t>
            </a:r>
            <a:r>
              <a:rPr lang="nl-NL"/>
              <a:t> </a:t>
            </a:r>
            <a:r>
              <a:rPr lang="nl-NL" altLang="nl-NL" dirty="0">
                <a:solidFill>
                  <a:srgbClr val="000000"/>
                </a:solidFill>
              </a:rPr>
              <a:t>niet</a:t>
            </a:r>
            <a:r>
              <a:rPr lang="nl-NL"/>
              <a:t> </a:t>
            </a:r>
            <a:r>
              <a:rPr lang="nl-NL" altLang="nl-NL" dirty="0">
                <a:solidFill>
                  <a:srgbClr val="000000"/>
                </a:solidFill>
              </a:rPr>
              <a:t>vaak met programmeren</a:t>
            </a:r>
            <a:r>
              <a:rPr lang="nl-NL"/>
              <a:t> </a:t>
            </a:r>
            <a:r>
              <a:rPr lang="nl-NL" altLang="nl-NL" dirty="0">
                <a:solidFill>
                  <a:srgbClr val="000000"/>
                </a:solidFill>
              </a:rPr>
              <a:t>geassocieerd.</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359AFE4B-1500-460E-8B52-9AEFBF1F1833}" type="slidenum">
              <a:rPr lang="en-US" altLang="nl-NL" sz="1200" smtClean="0">
                <a:solidFill>
                  <a:srgbClr val="000000"/>
                </a:solidFill>
              </a:rPr>
              <a:pPr defTabSz="712788" fontAlgn="base">
                <a:spcBef>
                  <a:spcPct val="0"/>
                </a:spcBef>
                <a:spcAft>
                  <a:spcPct val="0"/>
                </a:spcAft>
                <a:buSzPct val="100000"/>
              </a:pPr>
              <a:t>13</a:t>
            </a:fld>
            <a:endParaRPr lang="nl-NL" altLang="nl-NL" sz="1200">
              <a:solidFill>
                <a:srgbClr val="000000"/>
              </a:solidFill>
            </a:endParaRPr>
          </a:p>
        </p:txBody>
      </p:sp>
    </p:spTree>
    <p:extLst>
      <p:ext uri="{BB962C8B-B14F-4D97-AF65-F5344CB8AC3E}">
        <p14:creationId xmlns:p14="http://schemas.microsoft.com/office/powerpoint/2010/main" val="2648531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"Bij</a:t>
            </a:r>
            <a:r>
              <a:rPr lang="nl-NL"/>
              <a:t> </a:t>
            </a:r>
            <a:r>
              <a:rPr lang="nl-NL" altLang="nl-NL" dirty="0">
                <a:solidFill>
                  <a:srgbClr val="000000"/>
                </a:solidFill>
              </a:rPr>
              <a:t>programmeren</a:t>
            </a:r>
            <a:r>
              <a:rPr lang="nl-NL"/>
              <a:t> </a:t>
            </a:r>
            <a:r>
              <a:rPr lang="nl-NL" altLang="nl-NL" dirty="0">
                <a:solidFill>
                  <a:srgbClr val="000000"/>
                </a:solidFill>
              </a:rPr>
              <a:t>gaat het er</a:t>
            </a:r>
            <a:r>
              <a:rPr lang="nl-NL"/>
              <a:t> </a:t>
            </a:r>
            <a:r>
              <a:rPr lang="nl-NL" altLang="nl-NL" dirty="0">
                <a:solidFill>
                  <a:srgbClr val="000000"/>
                </a:solidFill>
              </a:rPr>
              <a:t>ook om dat</a:t>
            </a:r>
            <a:r>
              <a:rPr lang="nl-NL"/>
              <a:t> </a:t>
            </a:r>
            <a:r>
              <a:rPr lang="nl-NL" altLang="nl-NL" dirty="0">
                <a:solidFill>
                  <a:srgbClr val="000000"/>
                </a:solidFill>
              </a:rPr>
              <a:t>je</a:t>
            </a:r>
            <a:r>
              <a:rPr lang="nl-NL"/>
              <a:t> </a:t>
            </a:r>
            <a:r>
              <a:rPr lang="nl-NL" altLang="nl-NL" dirty="0">
                <a:solidFill>
                  <a:srgbClr val="000000"/>
                </a:solidFill>
              </a:rPr>
              <a:t>samen</a:t>
            </a:r>
            <a:r>
              <a:rPr lang="nl-NL"/>
              <a:t> </a:t>
            </a:r>
            <a:r>
              <a:rPr lang="nl-NL" altLang="nl-NL" dirty="0">
                <a:solidFill>
                  <a:srgbClr val="000000"/>
                </a:solidFill>
              </a:rPr>
              <a:t>iets</a:t>
            </a:r>
            <a:r>
              <a:rPr lang="nl-NL"/>
              <a:t> </a:t>
            </a:r>
            <a:r>
              <a:rPr lang="nl-NL" altLang="nl-NL" dirty="0">
                <a:solidFill>
                  <a:srgbClr val="000000"/>
                </a:solidFill>
              </a:rPr>
              <a:t>nieuws</a:t>
            </a:r>
            <a:r>
              <a:rPr lang="nl-NL"/>
              <a:t> </a:t>
            </a:r>
            <a:r>
              <a:rPr lang="nl-NL" altLang="nl-NL" dirty="0">
                <a:solidFill>
                  <a:srgbClr val="000000"/>
                </a:solidFill>
              </a:rPr>
              <a:t>maakt!"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b="0" u="none" dirty="0"/>
              <a:t>De misvatting rechtzetten dat programmeren iets is dat je meestal helemaal alleen doet.</a:t>
            </a:r>
            <a:r>
              <a:rPr lang="nl-NL"/>
              <a:t> Iedereen kan programmeren, het is laagdrempelig en leuk.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a:t> </a:t>
            </a:r>
            <a:r>
              <a:rPr lang="nl-NL" altLang="nl-NL" dirty="0">
                <a:solidFill>
                  <a:srgbClr val="000000"/>
                </a:solidFill>
              </a:rPr>
              <a:t>groep</a:t>
            </a:r>
            <a:r>
              <a:rPr lang="nl-NL"/>
              <a:t> </a:t>
            </a:r>
            <a:r>
              <a:rPr lang="nl-NL" altLang="nl-NL" dirty="0">
                <a:solidFill>
                  <a:srgbClr val="000000"/>
                </a:solidFill>
              </a:rPr>
              <a:t>jongeren die het samen</a:t>
            </a:r>
            <a:r>
              <a:rPr lang="nl-NL"/>
              <a:t> </a:t>
            </a:r>
            <a:r>
              <a:rPr lang="nl-NL" altLang="nl-NL" dirty="0">
                <a:solidFill>
                  <a:srgbClr val="000000"/>
                </a:solidFill>
              </a:rPr>
              <a:t>naar</a:t>
            </a:r>
            <a:r>
              <a:rPr lang="nl-NL"/>
              <a:t> </a:t>
            </a:r>
            <a:r>
              <a:rPr lang="nl-NL" altLang="nl-NL" dirty="0">
                <a:solidFill>
                  <a:srgbClr val="000000"/>
                </a:solidFill>
              </a:rPr>
              <a:t>hun zin hebben.</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2EC20DF-36DA-4CB9-B5D4-23B02CADFA97}" type="slidenum">
              <a:rPr lang="en-US" altLang="nl-NL" sz="1200" smtClean="0">
                <a:solidFill>
                  <a:srgbClr val="000000"/>
                </a:solidFill>
              </a:rPr>
              <a:pPr defTabSz="712788" fontAlgn="base">
                <a:spcBef>
                  <a:spcPct val="0"/>
                </a:spcBef>
                <a:spcAft>
                  <a:spcPct val="0"/>
                </a:spcAft>
                <a:buSzPct val="100000"/>
              </a:pPr>
              <a:t>14</a:t>
            </a:fld>
            <a:endParaRPr lang="nl-NL" altLang="nl-NL" sz="1200">
              <a:solidFill>
                <a:srgbClr val="000000"/>
              </a:solidFill>
            </a:endParaRPr>
          </a:p>
        </p:txBody>
      </p:sp>
    </p:spTree>
    <p:extLst>
      <p:ext uri="{BB962C8B-B14F-4D97-AF65-F5344CB8AC3E}">
        <p14:creationId xmlns:p14="http://schemas.microsoft.com/office/powerpoint/2010/main" val="264201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"Wat vinden</a:t>
            </a:r>
            <a:r>
              <a:rPr lang="nl-NL"/>
              <a:t> </a:t>
            </a:r>
            <a:r>
              <a:rPr lang="nl-NL" altLang="nl-NL" dirty="0">
                <a:solidFill>
                  <a:srgbClr val="000000"/>
                </a:solidFill>
              </a:rPr>
              <a:t>jullie</a:t>
            </a:r>
            <a:r>
              <a:rPr lang="nl-NL"/>
              <a:t> </a:t>
            </a:r>
            <a:r>
              <a:rPr lang="nl-NL" altLang="nl-NL" dirty="0">
                <a:solidFill>
                  <a:srgbClr val="000000"/>
                </a:solidFill>
              </a:rPr>
              <a:t>leuk om samen met vrienden</a:t>
            </a:r>
            <a:r>
              <a:rPr lang="nl-NL"/>
              <a:t> </a:t>
            </a:r>
            <a:r>
              <a:rPr lang="nl-NL" altLang="nl-NL" dirty="0">
                <a:solidFill>
                  <a:srgbClr val="000000"/>
                </a:solidFill>
              </a:rPr>
              <a:t>te</a:t>
            </a:r>
            <a:r>
              <a:rPr lang="nl-NL"/>
              <a:t> </a:t>
            </a:r>
            <a:r>
              <a:rPr lang="nl-NL" altLang="nl-NL" dirty="0">
                <a:solidFill>
                  <a:srgbClr val="000000"/>
                </a:solidFill>
              </a:rPr>
              <a:t>doen? Het mag van alles</a:t>
            </a:r>
            <a:r>
              <a:rPr lang="nl-NL"/>
              <a:t> </a:t>
            </a:r>
            <a:r>
              <a:rPr lang="nl-NL" altLang="nl-NL" dirty="0">
                <a:solidFill>
                  <a:srgbClr val="000000"/>
                </a:solidFill>
              </a:rPr>
              <a:t>zijn: vrijwilligerswerk, sporten, mode, videospelletjes."</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a:t> </a:t>
            </a:r>
            <a:r>
              <a:rPr lang="nl-NL" altLang="nl-NL" dirty="0">
                <a:solidFill>
                  <a:srgbClr val="000000"/>
                </a:solidFill>
              </a:rPr>
              <a:t>neerzetten</a:t>
            </a:r>
            <a:r>
              <a:rPr lang="nl-NL"/>
              <a:t> </a:t>
            </a:r>
            <a:r>
              <a:rPr lang="nl-NL" altLang="nl-NL" dirty="0">
                <a:solidFill>
                  <a:srgbClr val="000000"/>
                </a:solidFill>
              </a:rPr>
              <a:t>als</a:t>
            </a:r>
            <a:r>
              <a:rPr lang="nl-NL"/>
              <a:t> </a:t>
            </a:r>
            <a:r>
              <a:rPr lang="nl-NL" altLang="nl-NL" dirty="0">
                <a:solidFill>
                  <a:srgbClr val="000000"/>
                </a:solidFill>
              </a:rPr>
              <a:t>een</a:t>
            </a:r>
            <a:r>
              <a:rPr lang="nl-NL"/>
              <a:t> </a:t>
            </a:r>
            <a:r>
              <a:rPr lang="nl-NL" altLang="nl-NL" dirty="0">
                <a:solidFill>
                  <a:srgbClr val="000000"/>
                </a:solidFill>
              </a:rPr>
              <a:t>sociale</a:t>
            </a:r>
            <a:r>
              <a:rPr lang="nl-NL"/>
              <a:t> </a:t>
            </a:r>
            <a:r>
              <a:rPr lang="nl-NL" altLang="nl-NL" dirty="0">
                <a:solidFill>
                  <a:srgbClr val="000000"/>
                </a:solidFill>
              </a:rPr>
              <a:t>activiteit. Dit</a:t>
            </a:r>
            <a:r>
              <a:rPr lang="nl-NL"/>
              <a:t> </a:t>
            </a:r>
            <a:r>
              <a:rPr lang="nl-NL" altLang="nl-NL" dirty="0">
                <a:solidFill>
                  <a:srgbClr val="000000"/>
                </a:solidFill>
              </a:rPr>
              <a:t>verhoogt de kans</a:t>
            </a:r>
            <a:r>
              <a:rPr lang="nl-NL"/>
              <a:t> </a:t>
            </a:r>
            <a:r>
              <a:rPr lang="nl-NL" altLang="nl-NL" dirty="0">
                <a:solidFill>
                  <a:srgbClr val="000000"/>
                </a:solidFill>
              </a:rPr>
              <a:t>dat</a:t>
            </a:r>
            <a:r>
              <a:rPr lang="nl-NL"/>
              <a:t> </a:t>
            </a:r>
            <a:r>
              <a:rPr lang="nl-NL" altLang="nl-NL" dirty="0">
                <a:solidFill>
                  <a:srgbClr val="000000"/>
                </a:solidFill>
              </a:rPr>
              <a:t>jongeren</a:t>
            </a:r>
            <a:r>
              <a:rPr lang="nl-NL"/>
              <a:t> </a:t>
            </a:r>
            <a:r>
              <a:rPr lang="nl-NL" altLang="nl-NL" dirty="0">
                <a:solidFill>
                  <a:srgbClr val="000000"/>
                </a:solidFill>
              </a:rPr>
              <a:t>geïnteresseerd</a:t>
            </a:r>
            <a:r>
              <a:rPr lang="nl-NL"/>
              <a:t> </a:t>
            </a:r>
            <a:r>
              <a:rPr lang="nl-NL" altLang="nl-NL" dirty="0">
                <a:solidFill>
                  <a:srgbClr val="000000"/>
                </a:solidFill>
              </a:rPr>
              <a:t>raken.</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865D9AEF-0ECB-4754-BB63-000D2222685D}" type="slidenum">
              <a:rPr lang="en-US" altLang="nl-NL" sz="1200" smtClean="0">
                <a:solidFill>
                  <a:srgbClr val="000000"/>
                </a:solidFill>
              </a:rPr>
              <a:pPr defTabSz="712788" fontAlgn="base">
                <a:spcBef>
                  <a:spcPct val="0"/>
                </a:spcBef>
                <a:spcAft>
                  <a:spcPct val="0"/>
                </a:spcAft>
                <a:buSzPct val="100000"/>
              </a:pPr>
              <a:t>15</a:t>
            </a:fld>
            <a:endParaRPr lang="nl-NL" altLang="nl-NL" sz="1200">
              <a:solidFill>
                <a:srgbClr val="000000"/>
              </a:solidFill>
            </a:endParaRPr>
          </a:p>
        </p:txBody>
      </p:sp>
    </p:spTree>
    <p:extLst>
      <p:ext uri="{BB962C8B-B14F-4D97-AF65-F5344CB8AC3E}">
        <p14:creationId xmlns:p14="http://schemas.microsoft.com/office/powerpoint/2010/main" val="3173292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a:t> </a:t>
            </a:r>
            <a:r>
              <a:rPr lang="nl-NL" altLang="nl-NL" dirty="0">
                <a:solidFill>
                  <a:srgbClr val="000000"/>
                </a:solidFill>
              </a:rPr>
              <a:t>kan</a:t>
            </a:r>
            <a:r>
              <a:rPr lang="nl-NL"/>
              <a:t> </a:t>
            </a:r>
            <a:r>
              <a:rPr lang="nl-NL" altLang="nl-NL" dirty="0">
                <a:solidFill>
                  <a:srgbClr val="000000"/>
                </a:solidFill>
              </a:rPr>
              <a:t>belangrijk</a:t>
            </a:r>
            <a:r>
              <a:rPr lang="nl-NL"/>
              <a:t> </a:t>
            </a:r>
            <a:r>
              <a:rPr lang="nl-NL" altLang="nl-NL" dirty="0">
                <a:solidFill>
                  <a:srgbClr val="000000"/>
                </a:solidFill>
              </a:rPr>
              <a:t>zijn</a:t>
            </a:r>
            <a:r>
              <a:rPr lang="nl-NL"/>
              <a:t> </a:t>
            </a:r>
            <a:r>
              <a:rPr lang="nl-NL" altLang="nl-NL" dirty="0">
                <a:solidFill>
                  <a:srgbClr val="000000"/>
                </a:solidFill>
              </a:rPr>
              <a:t>voor</a:t>
            </a:r>
            <a:r>
              <a:rPr lang="nl-NL"/>
              <a:t> </a:t>
            </a:r>
            <a:r>
              <a:rPr lang="nl-NL" altLang="nl-NL" dirty="0">
                <a:solidFill>
                  <a:srgbClr val="000000"/>
                </a:solidFill>
              </a:rPr>
              <a:t>alles wat je</a:t>
            </a:r>
            <a:r>
              <a:rPr lang="nl-NL"/>
              <a:t> </a:t>
            </a:r>
            <a:r>
              <a:rPr lang="nl-NL" altLang="nl-NL" dirty="0">
                <a:solidFill>
                  <a:srgbClr val="000000"/>
                </a:solidFill>
              </a:rPr>
              <a:t>graag</a:t>
            </a:r>
            <a:r>
              <a:rPr lang="nl-NL"/>
              <a:t> </a:t>
            </a:r>
            <a:r>
              <a:rPr lang="nl-NL" altLang="nl-NL" dirty="0">
                <a:solidFill>
                  <a:srgbClr val="000000"/>
                </a:solidFill>
              </a:rPr>
              <a:t>doet!"</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*VOORBEELDEN DIE U KUNT GEBRUIKEN</a:t>
            </a:r>
          </a:p>
          <a:p>
            <a:pPr marL="628650" lvl="1" indent="-171450" eaLnBrk="1" hangingPunct="1">
              <a:spcBef>
                <a:spcPct val="0"/>
              </a:spcBef>
              <a:buFontTx/>
              <a:buChar char="•"/>
            </a:pPr>
            <a:r>
              <a:rPr lang="nl-NL" altLang="nl-NL" dirty="0">
                <a:solidFill>
                  <a:srgbClr val="000000"/>
                </a:solidFill>
              </a:rPr>
              <a:t>Als</a:t>
            </a:r>
            <a:r>
              <a:rPr lang="nl-NL"/>
              <a:t> </a:t>
            </a:r>
            <a:r>
              <a:rPr lang="nl-NL" altLang="nl-NL" dirty="0">
                <a:solidFill>
                  <a:srgbClr val="000000"/>
                </a:solidFill>
              </a:rPr>
              <a:t>iemand</a:t>
            </a:r>
            <a:r>
              <a:rPr lang="nl-NL"/>
              <a:t> </a:t>
            </a:r>
            <a:r>
              <a:rPr lang="nl-NL" altLang="nl-NL" b="1" dirty="0">
                <a:solidFill>
                  <a:srgbClr val="000000"/>
                </a:solidFill>
              </a:rPr>
              <a:t>videospellen</a:t>
            </a:r>
            <a:r>
              <a:rPr lang="nl-NL"/>
              <a:t> </a:t>
            </a:r>
            <a:r>
              <a:rPr lang="nl-NL" altLang="nl-NL" dirty="0">
                <a:solidFill>
                  <a:srgbClr val="000000"/>
                </a:solidFill>
              </a:rPr>
              <a:t>leuk</a:t>
            </a:r>
            <a:r>
              <a:rPr lang="nl-NL"/>
              <a:t> </a:t>
            </a:r>
            <a:r>
              <a:rPr lang="nl-NL" altLang="nl-NL" dirty="0">
                <a:solidFill>
                  <a:srgbClr val="000000"/>
                </a:solidFill>
              </a:rPr>
              <a:t>vindt, kan</a:t>
            </a:r>
            <a:r>
              <a:rPr lang="nl-NL"/>
              <a:t> </a:t>
            </a:r>
            <a:r>
              <a:rPr lang="nl-NL" altLang="nl-NL" dirty="0">
                <a:solidFill>
                  <a:srgbClr val="000000"/>
                </a:solidFill>
              </a:rPr>
              <a:t>hij met programmeren</a:t>
            </a:r>
            <a:r>
              <a:rPr lang="nl-NL"/>
              <a:t> </a:t>
            </a:r>
            <a:r>
              <a:rPr lang="nl-NL" altLang="nl-NL" dirty="0">
                <a:solidFill>
                  <a:srgbClr val="000000"/>
                </a:solidFill>
              </a:rPr>
              <a:t>zijn eigen spel</a:t>
            </a:r>
            <a:r>
              <a:rPr lang="nl-NL"/>
              <a:t> </a:t>
            </a:r>
            <a:r>
              <a:rPr lang="nl-NL" altLang="nl-NL" dirty="0">
                <a:solidFill>
                  <a:srgbClr val="000000"/>
                </a:solidFill>
              </a:rPr>
              <a:t>maken.</a:t>
            </a:r>
          </a:p>
          <a:p>
            <a:pPr marL="628650" lvl="1" indent="-171450" eaLnBrk="1" hangingPunct="1">
              <a:spcBef>
                <a:spcPct val="0"/>
              </a:spcBef>
              <a:buFontTx/>
              <a:buChar char="•"/>
            </a:pPr>
            <a:r>
              <a:rPr lang="nl-NL" altLang="nl-NL" dirty="0">
                <a:solidFill>
                  <a:srgbClr val="000000"/>
                </a:solidFill>
              </a:rPr>
              <a:t>Mensen die in </a:t>
            </a:r>
            <a:r>
              <a:rPr lang="nl-NL" altLang="nl-NL" b="1" dirty="0">
                <a:solidFill>
                  <a:srgbClr val="000000"/>
                </a:solidFill>
              </a:rPr>
              <a:t>mode </a:t>
            </a:r>
            <a:r>
              <a:rPr lang="nl-NL" altLang="nl-NL" dirty="0">
                <a:solidFill>
                  <a:srgbClr val="000000"/>
                </a:solidFill>
              </a:rPr>
              <a:t>zijn</a:t>
            </a:r>
            <a:r>
              <a:rPr lang="nl-NL"/>
              <a:t> </a:t>
            </a:r>
            <a:r>
              <a:rPr lang="nl-NL" altLang="nl-NL" dirty="0">
                <a:solidFill>
                  <a:srgbClr val="000000"/>
                </a:solidFill>
              </a:rPr>
              <a:t>geïnteresseerd, kunnen</a:t>
            </a:r>
            <a:r>
              <a:rPr lang="nl-NL"/>
              <a:t> </a:t>
            </a:r>
            <a:r>
              <a:rPr lang="nl-NL" altLang="nl-NL" dirty="0">
                <a:solidFill>
                  <a:srgbClr val="000000"/>
                </a:solidFill>
              </a:rPr>
              <a:t>hun eigen blog met hun eigen modetips</a:t>
            </a:r>
            <a:r>
              <a:rPr lang="nl-NL"/>
              <a:t> </a:t>
            </a:r>
            <a:r>
              <a:rPr lang="nl-NL" altLang="nl-NL" dirty="0">
                <a:solidFill>
                  <a:srgbClr val="000000"/>
                </a:solidFill>
              </a:rPr>
              <a:t>maken.</a:t>
            </a:r>
          </a:p>
          <a:p>
            <a:pPr marL="628650" lvl="1" indent="-171450" eaLnBrk="1" hangingPunct="1">
              <a:spcBef>
                <a:spcPct val="0"/>
              </a:spcBef>
              <a:buFontTx/>
              <a:buChar char="•"/>
            </a:pPr>
            <a:r>
              <a:rPr lang="nl-NL" altLang="nl-NL" dirty="0">
                <a:solidFill>
                  <a:srgbClr val="000000"/>
                </a:solidFill>
              </a:rPr>
              <a:t>Deelnemers die van </a:t>
            </a:r>
            <a:r>
              <a:rPr lang="nl-NL" altLang="nl-NL" b="1" dirty="0">
                <a:solidFill>
                  <a:srgbClr val="000000"/>
                </a:solidFill>
              </a:rPr>
              <a:t>lezen</a:t>
            </a:r>
            <a:r>
              <a:rPr lang="nl-NL"/>
              <a:t> </a:t>
            </a:r>
            <a:r>
              <a:rPr lang="nl-NL" altLang="nl-NL" dirty="0">
                <a:solidFill>
                  <a:srgbClr val="000000"/>
                </a:solidFill>
              </a:rPr>
              <a:t>houden, kunnen</a:t>
            </a:r>
            <a:r>
              <a:rPr lang="nl-NL"/>
              <a:t> </a:t>
            </a:r>
            <a:r>
              <a:rPr lang="nl-NL" altLang="nl-NL" dirty="0">
                <a:solidFill>
                  <a:srgbClr val="000000"/>
                </a:solidFill>
              </a:rPr>
              <a:t>een website bouwen met hun 'boek van de maand' en</a:t>
            </a:r>
            <a:r>
              <a:rPr lang="nl-NL"/>
              <a:t> </a:t>
            </a:r>
            <a:r>
              <a:rPr lang="nl-NL" altLang="nl-NL" dirty="0">
                <a:solidFill>
                  <a:srgbClr val="000000"/>
                </a:solidFill>
              </a:rPr>
              <a:t>hun eigen recensies.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Sociale</a:t>
            </a:r>
            <a:r>
              <a:rPr lang="nl-NL"/>
              <a:t> </a:t>
            </a:r>
            <a:r>
              <a:rPr lang="nl-NL" altLang="nl-NL" dirty="0">
                <a:solidFill>
                  <a:srgbClr val="000000"/>
                </a:solidFill>
              </a:rPr>
              <a:t>aspecten</a:t>
            </a:r>
            <a:r>
              <a:rPr lang="nl-NL"/>
              <a:t> </a:t>
            </a:r>
            <a:r>
              <a:rPr lang="nl-NL" altLang="nl-NL" dirty="0">
                <a:solidFill>
                  <a:srgbClr val="000000"/>
                </a:solidFill>
              </a:rPr>
              <a:t>zijn</a:t>
            </a:r>
            <a:r>
              <a:rPr lang="nl-NL"/>
              <a:t> </a:t>
            </a:r>
            <a:r>
              <a:rPr lang="nl-NL" altLang="nl-NL" dirty="0">
                <a:solidFill>
                  <a:srgbClr val="000000"/>
                </a:solidFill>
              </a:rPr>
              <a:t>zeer</a:t>
            </a:r>
            <a:r>
              <a:rPr lang="nl-NL"/>
              <a:t> </a:t>
            </a:r>
            <a:r>
              <a:rPr lang="nl-NL" altLang="nl-NL" dirty="0">
                <a:solidFill>
                  <a:srgbClr val="000000"/>
                </a:solidFill>
              </a:rPr>
              <a:t>belangrijk op deze</a:t>
            </a:r>
            <a:r>
              <a:rPr lang="nl-NL"/>
              <a:t> </a:t>
            </a:r>
            <a:r>
              <a:rPr lang="nl-NL" altLang="nl-NL" dirty="0">
                <a:solidFill>
                  <a:srgbClr val="000000"/>
                </a:solidFill>
              </a:rPr>
              <a:t>leeftijd. Het is derhalve</a:t>
            </a:r>
            <a:r>
              <a:rPr lang="nl-NL"/>
              <a:t> </a:t>
            </a:r>
            <a:r>
              <a:rPr lang="nl-NL" altLang="nl-NL" dirty="0">
                <a:solidFill>
                  <a:srgbClr val="000000"/>
                </a:solidFill>
              </a:rPr>
              <a:t>belangrijk om aan</a:t>
            </a:r>
            <a:r>
              <a:rPr lang="nl-NL"/>
              <a:t> </a:t>
            </a:r>
            <a:r>
              <a:rPr lang="nl-NL" altLang="nl-NL" dirty="0">
                <a:solidFill>
                  <a:srgbClr val="000000"/>
                </a:solidFill>
              </a:rPr>
              <a:t>te</a:t>
            </a:r>
            <a:r>
              <a:rPr lang="nl-NL"/>
              <a:t> </a:t>
            </a:r>
            <a:r>
              <a:rPr lang="nl-NL" altLang="nl-NL" dirty="0">
                <a:solidFill>
                  <a:srgbClr val="000000"/>
                </a:solidFill>
              </a:rPr>
              <a:t>geven</a:t>
            </a:r>
            <a:r>
              <a:rPr lang="nl-NL"/>
              <a:t> </a:t>
            </a:r>
            <a:r>
              <a:rPr lang="nl-NL" altLang="nl-NL" dirty="0">
                <a:solidFill>
                  <a:srgbClr val="000000"/>
                </a:solidFill>
              </a:rPr>
              <a:t>dat de programmeren</a:t>
            </a:r>
            <a:r>
              <a:rPr lang="nl-NL"/>
              <a:t> </a:t>
            </a:r>
            <a:r>
              <a:rPr lang="nl-NL" altLang="nl-NL" dirty="0">
                <a:solidFill>
                  <a:srgbClr val="000000"/>
                </a:solidFill>
              </a:rPr>
              <a:t>bij</a:t>
            </a:r>
            <a:r>
              <a:rPr lang="nl-NL"/>
              <a:t> </a:t>
            </a:r>
            <a:r>
              <a:rPr lang="nl-NL" altLang="nl-NL" i="1" dirty="0">
                <a:solidFill>
                  <a:srgbClr val="000000"/>
                </a:solidFill>
              </a:rPr>
              <a:t>alle</a:t>
            </a:r>
            <a:r>
              <a:rPr lang="nl-NL"/>
              <a:t> </a:t>
            </a:r>
            <a:r>
              <a:rPr lang="nl-NL" altLang="nl-NL" dirty="0">
                <a:solidFill>
                  <a:srgbClr val="000000"/>
                </a:solidFill>
              </a:rPr>
              <a:t>aspecten van het leven</a:t>
            </a:r>
            <a:r>
              <a:rPr lang="nl-NL"/>
              <a:t> </a:t>
            </a:r>
            <a:r>
              <a:rPr lang="nl-NL" altLang="nl-NL" dirty="0">
                <a:solidFill>
                  <a:srgbClr val="000000"/>
                </a:solidFill>
              </a:rPr>
              <a:t>gebruikt</a:t>
            </a:r>
            <a:r>
              <a:rPr lang="nl-NL"/>
              <a:t> </a:t>
            </a:r>
            <a:r>
              <a:rPr lang="nl-NL" altLang="nl-NL" dirty="0">
                <a:solidFill>
                  <a:srgbClr val="000000"/>
                </a:solidFill>
              </a:rPr>
              <a:t>kan</a:t>
            </a:r>
            <a:r>
              <a:rPr lang="nl-NL"/>
              <a:t> </a:t>
            </a:r>
            <a:r>
              <a:rPr lang="nl-NL" altLang="nl-NL" dirty="0">
                <a:solidFill>
                  <a:srgbClr val="000000"/>
                </a:solidFill>
              </a:rPr>
              <a:t>worden, en het dus heel gewoon is.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Voor</a:t>
            </a:r>
            <a:r>
              <a:rPr lang="nl-NL"/>
              <a:t> </a:t>
            </a:r>
            <a:r>
              <a:rPr lang="nl-NL" altLang="nl-NL" dirty="0">
                <a:solidFill>
                  <a:srgbClr val="000000"/>
                </a:solidFill>
              </a:rPr>
              <a:t>deze</a:t>
            </a:r>
            <a:r>
              <a:rPr lang="nl-NL"/>
              <a:t> </a:t>
            </a:r>
            <a:r>
              <a:rPr lang="nl-NL" altLang="nl-NL" dirty="0">
                <a:solidFill>
                  <a:srgbClr val="000000"/>
                </a:solidFill>
              </a:rPr>
              <a:t>foto</a:t>
            </a:r>
            <a:r>
              <a:rPr lang="nl-NL"/>
              <a:t> </a:t>
            </a:r>
            <a:r>
              <a:rPr lang="nl-NL" altLang="nl-NL" dirty="0">
                <a:solidFill>
                  <a:srgbClr val="000000"/>
                </a:solidFill>
              </a:rPr>
              <a:t>hebben we een</a:t>
            </a:r>
            <a:r>
              <a:rPr lang="nl-NL"/>
              <a:t> </a:t>
            </a:r>
            <a:r>
              <a:rPr lang="nl-NL" altLang="nl-NL" dirty="0">
                <a:solidFill>
                  <a:srgbClr val="000000"/>
                </a:solidFill>
              </a:rPr>
              <a:t>sterretje (vuurwerk) gebruikt. We willen</a:t>
            </a:r>
            <a:r>
              <a:rPr lang="nl-NL"/>
              <a:t> </a:t>
            </a:r>
            <a:r>
              <a:rPr lang="nl-NL" altLang="nl-NL" dirty="0">
                <a:solidFill>
                  <a:srgbClr val="000000"/>
                </a:solidFill>
              </a:rPr>
              <a:t>hiermee de "vonk" weergeven die de nieuwe</a:t>
            </a:r>
            <a:r>
              <a:rPr lang="nl-NL"/>
              <a:t> </a:t>
            </a:r>
            <a:r>
              <a:rPr lang="nl-NL" altLang="nl-NL" dirty="0">
                <a:solidFill>
                  <a:srgbClr val="000000"/>
                </a:solidFill>
              </a:rPr>
              <a:t>betekenis van programmeren</a:t>
            </a:r>
            <a:r>
              <a:rPr lang="nl-NL"/>
              <a:t> </a:t>
            </a:r>
            <a:r>
              <a:rPr lang="nl-NL" altLang="nl-NL" dirty="0">
                <a:solidFill>
                  <a:srgbClr val="000000"/>
                </a:solidFill>
              </a:rPr>
              <a:t>weergeeft.</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a:t> </a:t>
            </a:r>
            <a:r>
              <a:rPr lang="nl-NL" altLang="nl-NL" dirty="0">
                <a:solidFill>
                  <a:srgbClr val="000000"/>
                </a:solidFill>
              </a:rPr>
              <a:t>afbeelding of .gif-bestand</a:t>
            </a:r>
            <a:r>
              <a:rPr lang="nl-NL"/>
              <a:t> </a:t>
            </a:r>
            <a:r>
              <a:rPr lang="nl-NL" altLang="nl-NL" dirty="0">
                <a:solidFill>
                  <a:srgbClr val="000000"/>
                </a:solidFill>
              </a:rPr>
              <a:t>dat</a:t>
            </a:r>
            <a:r>
              <a:rPr lang="nl-NL"/>
              <a:t> </a:t>
            </a:r>
            <a:r>
              <a:rPr lang="nl-NL" altLang="nl-NL" dirty="0">
                <a:solidFill>
                  <a:srgbClr val="000000"/>
                </a:solidFill>
              </a:rPr>
              <a:t>iets</a:t>
            </a:r>
            <a:r>
              <a:rPr lang="nl-NL"/>
              <a:t> </a:t>
            </a:r>
            <a:r>
              <a:rPr lang="nl-NL" altLang="nl-NL" dirty="0">
                <a:solidFill>
                  <a:srgbClr val="000000"/>
                </a:solidFill>
              </a:rPr>
              <a:t>nieuws of verbreding van de horizon vertegenwoordigt.</a:t>
            </a:r>
          </a:p>
          <a:p>
            <a:pPr eaLnBrk="1" hangingPunct="1">
              <a:spcBef>
                <a:spcPct val="0"/>
              </a:spcBef>
            </a:pPr>
            <a:endParaRPr lang="nl-NL" altLang="nl-NL" dirty="0">
              <a:solidFill>
                <a:srgbClr val="000000"/>
              </a:solidFill>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20169ACB-3B68-4CCE-8B99-CCE14F7A114F}" type="slidenum">
              <a:rPr lang="en-US" altLang="nl-NL" sz="1200" smtClean="0">
                <a:solidFill>
                  <a:srgbClr val="000000"/>
                </a:solidFill>
              </a:rPr>
              <a:pPr defTabSz="712788" fontAlgn="base">
                <a:spcBef>
                  <a:spcPct val="0"/>
                </a:spcBef>
                <a:spcAft>
                  <a:spcPct val="0"/>
                </a:spcAft>
                <a:buSzPct val="100000"/>
              </a:pPr>
              <a:t>16</a:t>
            </a:fld>
            <a:endParaRPr lang="nl-NL" altLang="nl-NL" sz="1200">
              <a:solidFill>
                <a:srgbClr val="000000"/>
              </a:solidFill>
            </a:endParaRPr>
          </a:p>
        </p:txBody>
      </p:sp>
    </p:spTree>
    <p:extLst>
      <p:ext uri="{BB962C8B-B14F-4D97-AF65-F5344CB8AC3E}">
        <p14:creationId xmlns:p14="http://schemas.microsoft.com/office/powerpoint/2010/main" val="1367696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"We gaan</a:t>
            </a:r>
            <a:r>
              <a:rPr lang="nl-NL" dirty="0"/>
              <a:t> </a:t>
            </a:r>
            <a:r>
              <a:rPr lang="nl-NL" altLang="nl-NL" dirty="0">
                <a:solidFill>
                  <a:srgbClr val="000000"/>
                </a:solidFill>
              </a:rPr>
              <a:t>bijna</a:t>
            </a:r>
            <a:r>
              <a:rPr lang="nl-NL" dirty="0"/>
              <a:t> </a:t>
            </a:r>
            <a:r>
              <a:rPr lang="nl-NL" altLang="nl-NL" dirty="0">
                <a:solidFill>
                  <a:srgbClr val="000000"/>
                </a:solidFill>
              </a:rPr>
              <a:t>beginnen. Als je zo gaat</a:t>
            </a:r>
            <a:r>
              <a:rPr lang="nl-NL" dirty="0"/>
              <a:t> </a:t>
            </a:r>
            <a:r>
              <a:rPr lang="nl-NL" altLang="nl-NL" dirty="0">
                <a:solidFill>
                  <a:srgbClr val="000000"/>
                </a:solidFill>
              </a:rPr>
              <a:t>spelen, denk</a:t>
            </a:r>
            <a:r>
              <a:rPr lang="nl-NL" dirty="0"/>
              <a:t> </a:t>
            </a:r>
            <a:r>
              <a:rPr lang="nl-NL" altLang="nl-NL" dirty="0">
                <a:solidFill>
                  <a:srgbClr val="000000"/>
                </a:solidFill>
              </a:rPr>
              <a:t>dan</a:t>
            </a:r>
            <a:r>
              <a:rPr lang="nl-NL" dirty="0"/>
              <a:t> </a:t>
            </a:r>
            <a:r>
              <a:rPr lang="nl-NL" altLang="nl-NL" dirty="0">
                <a:solidFill>
                  <a:srgbClr val="000000"/>
                </a:solidFill>
              </a:rPr>
              <a:t>na over alles wat we zojuist</a:t>
            </a:r>
            <a:r>
              <a:rPr lang="nl-NL" dirty="0"/>
              <a:t> </a:t>
            </a:r>
            <a:r>
              <a:rPr lang="nl-NL" altLang="nl-NL" dirty="0">
                <a:solidFill>
                  <a:srgbClr val="000000"/>
                </a:solidFill>
              </a:rPr>
              <a:t>hebben</a:t>
            </a:r>
            <a:r>
              <a:rPr lang="nl-NL" dirty="0"/>
              <a:t> </a:t>
            </a:r>
            <a:r>
              <a:rPr lang="nl-NL" altLang="nl-NL" dirty="0">
                <a:solidFill>
                  <a:srgbClr val="000000"/>
                </a:solidFill>
              </a:rPr>
              <a:t>besproken. Denk</a:t>
            </a:r>
            <a:r>
              <a:rPr lang="nl-NL" dirty="0"/>
              <a:t> </a:t>
            </a:r>
            <a:r>
              <a:rPr lang="nl-NL" altLang="nl-NL" dirty="0">
                <a:solidFill>
                  <a:srgbClr val="000000"/>
                </a:solidFill>
              </a:rPr>
              <a:t>ook</a:t>
            </a:r>
            <a:r>
              <a:rPr lang="nl-NL" dirty="0"/>
              <a:t> </a:t>
            </a:r>
            <a:r>
              <a:rPr lang="nl-NL" altLang="nl-NL" dirty="0">
                <a:solidFill>
                  <a:srgbClr val="000000"/>
                </a:solidFill>
              </a:rPr>
              <a:t>na over hoe je programmeren in je dagelijkse</a:t>
            </a:r>
            <a:r>
              <a:rPr lang="nl-NL" dirty="0"/>
              <a:t> </a:t>
            </a:r>
            <a:r>
              <a:rPr lang="nl-NL" altLang="nl-NL" dirty="0">
                <a:solidFill>
                  <a:srgbClr val="000000"/>
                </a:solidFill>
              </a:rPr>
              <a:t>leven</a:t>
            </a:r>
            <a:r>
              <a:rPr lang="nl-NL" dirty="0"/>
              <a:t> </a:t>
            </a:r>
            <a:r>
              <a:rPr lang="nl-NL" altLang="nl-NL" dirty="0">
                <a:solidFill>
                  <a:srgbClr val="000000"/>
                </a:solidFill>
              </a:rPr>
              <a:t>zou</a:t>
            </a:r>
            <a:r>
              <a:rPr lang="nl-NL" dirty="0"/>
              <a:t> </a:t>
            </a:r>
            <a:r>
              <a:rPr lang="nl-NL" altLang="nl-NL" dirty="0">
                <a:solidFill>
                  <a:srgbClr val="000000"/>
                </a:solidFill>
              </a:rPr>
              <a:t>kunnen</a:t>
            </a:r>
            <a:r>
              <a:rPr lang="nl-NL" dirty="0"/>
              <a:t> </a:t>
            </a:r>
            <a:r>
              <a:rPr lang="nl-NL" altLang="nl-NL" dirty="0">
                <a:solidFill>
                  <a:srgbClr val="000000"/>
                </a:solidFill>
              </a:rPr>
              <a:t>gebruiken".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Ervoor</a:t>
            </a:r>
            <a:r>
              <a:rPr lang="nl-NL" dirty="0"/>
              <a:t> </a:t>
            </a:r>
            <a:r>
              <a:rPr lang="nl-NL" altLang="nl-NL" dirty="0">
                <a:solidFill>
                  <a:srgbClr val="000000"/>
                </a:solidFill>
              </a:rPr>
              <a:t>zorgen</a:t>
            </a:r>
            <a:r>
              <a:rPr lang="nl-NL" dirty="0"/>
              <a:t> </a:t>
            </a:r>
            <a:r>
              <a:rPr lang="nl-NL" altLang="nl-NL" dirty="0">
                <a:solidFill>
                  <a:srgbClr val="000000"/>
                </a:solidFill>
              </a:rPr>
              <a:t>dat de leerlingen</a:t>
            </a:r>
            <a:r>
              <a:rPr lang="nl-NL" dirty="0"/>
              <a:t> </a:t>
            </a:r>
            <a:r>
              <a:rPr lang="nl-NL" altLang="nl-NL" dirty="0">
                <a:solidFill>
                  <a:srgbClr val="000000"/>
                </a:solidFill>
              </a:rPr>
              <a:t>tijdens</a:t>
            </a:r>
            <a:r>
              <a:rPr lang="nl-NL" dirty="0"/>
              <a:t> </a:t>
            </a:r>
            <a:r>
              <a:rPr lang="nl-NL" altLang="nl-NL" dirty="0">
                <a:solidFill>
                  <a:srgbClr val="000000"/>
                </a:solidFill>
              </a:rPr>
              <a:t>hun</a:t>
            </a:r>
            <a:r>
              <a:rPr lang="nl-NL" dirty="0"/>
              <a:t> </a:t>
            </a:r>
            <a:r>
              <a:rPr lang="nl-NL" altLang="nl-NL" dirty="0">
                <a:solidFill>
                  <a:srgbClr val="000000"/>
                </a:solidFill>
              </a:rPr>
              <a:t>deelname</a:t>
            </a:r>
            <a:r>
              <a:rPr lang="nl-NL" dirty="0"/>
              <a:t> </a:t>
            </a:r>
            <a:r>
              <a:rPr lang="nl-NL" altLang="nl-NL" dirty="0">
                <a:solidFill>
                  <a:srgbClr val="000000"/>
                </a:solidFill>
              </a:rPr>
              <a:t>aan Hour of Code</a:t>
            </a:r>
            <a:r>
              <a:rPr lang="nl-NL" altLang="nl-NL" baseline="30000" dirty="0">
                <a:solidFill>
                  <a:srgbClr val="000000"/>
                </a:solidFill>
              </a:rPr>
              <a:t>TM</a:t>
            </a:r>
            <a:r>
              <a:rPr lang="nl-NL" dirty="0"/>
              <a:t> </a:t>
            </a:r>
            <a:r>
              <a:rPr lang="nl-NL" altLang="nl-NL" dirty="0">
                <a:solidFill>
                  <a:srgbClr val="000000"/>
                </a:solidFill>
              </a:rPr>
              <a:t>nadenken over wat ze tot nu toe tijdens de presentatie</a:t>
            </a:r>
            <a:r>
              <a:rPr lang="nl-NL" dirty="0"/>
              <a:t> </a:t>
            </a:r>
            <a:r>
              <a:rPr lang="nl-NL" altLang="nl-NL" dirty="0">
                <a:solidFill>
                  <a:srgbClr val="000000"/>
                </a:solidFill>
              </a:rPr>
              <a:t>hebben</a:t>
            </a:r>
            <a:r>
              <a:rPr lang="nl-NL" dirty="0"/>
              <a:t> </a:t>
            </a:r>
            <a:r>
              <a:rPr lang="nl-NL" altLang="nl-NL" dirty="0">
                <a:solidFill>
                  <a:srgbClr val="000000"/>
                </a:solidFill>
              </a:rPr>
              <a:t>gezien.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r>
              <a:rPr lang="nl-NL" altLang="nl-NL" dirty="0">
                <a:solidFill>
                  <a:srgbClr val="000000"/>
                </a:solidFill>
              </a:rPr>
              <a:t>Voor</a:t>
            </a:r>
            <a:r>
              <a:rPr lang="nl-NL" dirty="0"/>
              <a:t> </a:t>
            </a:r>
            <a:r>
              <a:rPr lang="nl-NL" altLang="nl-NL" dirty="0">
                <a:solidFill>
                  <a:srgbClr val="000000"/>
                </a:solidFill>
              </a:rPr>
              <a:t>deze</a:t>
            </a:r>
            <a:r>
              <a:rPr lang="nl-NL" dirty="0"/>
              <a:t> </a:t>
            </a:r>
            <a:r>
              <a:rPr lang="nl-NL" altLang="nl-NL" dirty="0">
                <a:solidFill>
                  <a:srgbClr val="000000"/>
                </a:solidFill>
              </a:rPr>
              <a:t>afbeelding</a:t>
            </a:r>
            <a:r>
              <a:rPr lang="nl-NL" dirty="0"/>
              <a:t> </a:t>
            </a:r>
            <a:r>
              <a:rPr lang="nl-NL" altLang="nl-NL" dirty="0">
                <a:solidFill>
                  <a:srgbClr val="000000"/>
                </a:solidFill>
              </a:rPr>
              <a:t>hebben we een</a:t>
            </a:r>
            <a:r>
              <a:rPr lang="nl-NL" dirty="0"/>
              <a:t> </a:t>
            </a:r>
            <a:r>
              <a:rPr lang="nl-NL" altLang="nl-NL" dirty="0">
                <a:solidFill>
                  <a:srgbClr val="000000"/>
                </a:solidFill>
              </a:rPr>
              <a:t>afbeelding van een</a:t>
            </a:r>
            <a:r>
              <a:rPr lang="nl-NL" dirty="0"/>
              <a:t> </a:t>
            </a:r>
            <a:r>
              <a:rPr lang="nl-NL" altLang="nl-NL" dirty="0">
                <a:solidFill>
                  <a:srgbClr val="000000"/>
                </a:solidFill>
              </a:rPr>
              <a:t>fotograaf</a:t>
            </a:r>
            <a:r>
              <a:rPr lang="nl-NL" dirty="0"/>
              <a:t> </a:t>
            </a:r>
            <a:r>
              <a:rPr lang="nl-NL" altLang="nl-NL" dirty="0">
                <a:solidFill>
                  <a:srgbClr val="000000"/>
                </a:solidFill>
              </a:rPr>
              <a:t>gebruikt. Hiermee</a:t>
            </a:r>
            <a:r>
              <a:rPr lang="nl-NL" dirty="0"/>
              <a:t> </a:t>
            </a:r>
            <a:r>
              <a:rPr lang="nl-NL" altLang="nl-NL" dirty="0">
                <a:solidFill>
                  <a:srgbClr val="000000"/>
                </a:solidFill>
              </a:rPr>
              <a:t>willen we nogmaals</a:t>
            </a:r>
            <a:r>
              <a:rPr lang="nl-NL" dirty="0"/>
              <a:t> </a:t>
            </a:r>
            <a:r>
              <a:rPr lang="nl-NL" altLang="nl-NL" dirty="0">
                <a:solidFill>
                  <a:srgbClr val="000000"/>
                </a:solidFill>
              </a:rPr>
              <a:t>benadrukken</a:t>
            </a:r>
            <a:r>
              <a:rPr lang="nl-NL" dirty="0"/>
              <a:t> </a:t>
            </a:r>
            <a:r>
              <a:rPr lang="nl-NL" altLang="nl-NL" dirty="0">
                <a:solidFill>
                  <a:srgbClr val="000000"/>
                </a:solidFill>
              </a:rPr>
              <a:t>dat</a:t>
            </a:r>
            <a:r>
              <a:rPr lang="nl-NL" dirty="0"/>
              <a:t> </a:t>
            </a:r>
            <a:r>
              <a:rPr lang="nl-NL" altLang="nl-NL" dirty="0">
                <a:solidFill>
                  <a:srgbClr val="000000"/>
                </a:solidFill>
              </a:rPr>
              <a:t>programmeren</a:t>
            </a:r>
            <a:r>
              <a:rPr lang="nl-NL" dirty="0"/>
              <a:t> </a:t>
            </a:r>
            <a:r>
              <a:rPr lang="nl-NL" altLang="nl-NL" dirty="0">
                <a:solidFill>
                  <a:srgbClr val="000000"/>
                </a:solidFill>
              </a:rPr>
              <a:t>voor</a:t>
            </a:r>
            <a:r>
              <a:rPr lang="nl-NL" dirty="0"/>
              <a:t> </a:t>
            </a:r>
            <a:r>
              <a:rPr lang="nl-NL" altLang="nl-NL" dirty="0">
                <a:solidFill>
                  <a:srgbClr val="000000"/>
                </a:solidFill>
              </a:rPr>
              <a:t>verschillende</a:t>
            </a:r>
            <a:r>
              <a:rPr lang="nl-NL" dirty="0"/>
              <a:t> </a:t>
            </a:r>
            <a:r>
              <a:rPr lang="nl-NL" altLang="nl-NL" dirty="0">
                <a:solidFill>
                  <a:srgbClr val="000000"/>
                </a:solidFill>
              </a:rPr>
              <a:t>doeleinden</a:t>
            </a:r>
            <a:r>
              <a:rPr lang="nl-NL" dirty="0"/>
              <a:t> </a:t>
            </a:r>
            <a:r>
              <a:rPr lang="nl-NL" altLang="nl-NL" dirty="0">
                <a:solidFill>
                  <a:srgbClr val="000000"/>
                </a:solidFill>
              </a:rPr>
              <a:t>kan</a:t>
            </a:r>
            <a:r>
              <a:rPr lang="nl-NL" dirty="0"/>
              <a:t> </a:t>
            </a:r>
            <a:r>
              <a:rPr lang="nl-NL" altLang="nl-NL" dirty="0">
                <a:solidFill>
                  <a:srgbClr val="000000"/>
                </a:solidFill>
              </a:rPr>
              <a:t>worden</a:t>
            </a:r>
            <a:r>
              <a:rPr lang="nl-NL" dirty="0"/>
              <a:t> </a:t>
            </a:r>
            <a:r>
              <a:rPr lang="nl-NL" altLang="nl-NL" dirty="0">
                <a:solidFill>
                  <a:srgbClr val="000000"/>
                </a:solidFill>
              </a:rPr>
              <a:t>gebruikt.</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Als u deze</a:t>
            </a:r>
            <a:r>
              <a:rPr lang="nl-NL" dirty="0"/>
              <a:t> </a:t>
            </a:r>
            <a:r>
              <a:rPr lang="nl-NL" altLang="nl-NL" dirty="0">
                <a:solidFill>
                  <a:srgbClr val="000000"/>
                </a:solidFill>
              </a:rPr>
              <a:t>afbeelding</a:t>
            </a:r>
            <a:r>
              <a:rPr lang="nl-NL" dirty="0"/>
              <a:t> </a:t>
            </a:r>
            <a:r>
              <a:rPr lang="nl-NL" altLang="nl-NL" dirty="0">
                <a:solidFill>
                  <a:srgbClr val="000000"/>
                </a:solidFill>
              </a:rPr>
              <a:t>vervangt, zorg</a:t>
            </a:r>
            <a:r>
              <a:rPr lang="nl-NL" dirty="0"/>
              <a:t> </a:t>
            </a:r>
            <a:r>
              <a:rPr lang="nl-NL" altLang="nl-NL" dirty="0">
                <a:solidFill>
                  <a:srgbClr val="000000"/>
                </a:solidFill>
              </a:rPr>
              <a:t>dan</a:t>
            </a:r>
            <a:r>
              <a:rPr lang="nl-NL" dirty="0"/>
              <a:t> </a:t>
            </a:r>
            <a:r>
              <a:rPr lang="nl-NL" altLang="nl-NL" dirty="0">
                <a:solidFill>
                  <a:srgbClr val="000000"/>
                </a:solidFill>
              </a:rPr>
              <a:t>dat de vervangende</a:t>
            </a:r>
            <a:r>
              <a:rPr lang="nl-NL" dirty="0"/>
              <a:t> </a:t>
            </a:r>
            <a:r>
              <a:rPr lang="nl-NL" altLang="nl-NL" dirty="0">
                <a:solidFill>
                  <a:srgbClr val="000000"/>
                </a:solidFill>
              </a:rPr>
              <a:t>afbeelding</a:t>
            </a:r>
            <a:r>
              <a:rPr lang="nl-NL" dirty="0"/>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dirty="0"/>
              <a:t> </a:t>
            </a:r>
            <a:r>
              <a:rPr lang="nl-NL" altLang="nl-NL" dirty="0">
                <a:solidFill>
                  <a:srgbClr val="000000"/>
                </a:solidFill>
              </a:rPr>
              <a:t>afbeelding of .gif-bestand van iets</a:t>
            </a:r>
            <a:r>
              <a:rPr lang="nl-NL" dirty="0"/>
              <a:t> </a:t>
            </a:r>
            <a:r>
              <a:rPr lang="nl-NL" altLang="nl-NL" dirty="0">
                <a:solidFill>
                  <a:srgbClr val="000000"/>
                </a:solidFill>
              </a:rPr>
              <a:t>dat</a:t>
            </a:r>
            <a:r>
              <a:rPr lang="nl-NL" dirty="0"/>
              <a:t> </a:t>
            </a:r>
            <a:r>
              <a:rPr lang="nl-NL" altLang="nl-NL" dirty="0">
                <a:solidFill>
                  <a:srgbClr val="000000"/>
                </a:solidFill>
              </a:rPr>
              <a:t>niet direct met programmeren</a:t>
            </a:r>
            <a:r>
              <a:rPr lang="nl-NL" dirty="0"/>
              <a:t> </a:t>
            </a:r>
            <a:r>
              <a:rPr lang="nl-NL" altLang="nl-NL" dirty="0">
                <a:solidFill>
                  <a:srgbClr val="000000"/>
                </a:solidFill>
              </a:rPr>
              <a:t>geassocieerd</a:t>
            </a:r>
            <a:r>
              <a:rPr lang="nl-NL" dirty="0"/>
              <a:t> </a:t>
            </a:r>
            <a:r>
              <a:rPr lang="nl-NL" altLang="nl-NL" dirty="0">
                <a:solidFill>
                  <a:srgbClr val="000000"/>
                </a:solidFill>
              </a:rPr>
              <a:t>wordt.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D6CC51F9-3179-443D-B916-13DE0F0A1C7E}" type="slidenum">
              <a:rPr lang="en-US" altLang="nl-NL" sz="1200" smtClean="0">
                <a:solidFill>
                  <a:srgbClr val="000000"/>
                </a:solidFill>
              </a:rPr>
              <a:pPr defTabSz="712788" fontAlgn="base">
                <a:spcBef>
                  <a:spcPct val="0"/>
                </a:spcBef>
                <a:spcAft>
                  <a:spcPct val="0"/>
                </a:spcAft>
                <a:buSzPct val="100000"/>
              </a:pPr>
              <a:t>17</a:t>
            </a:fld>
            <a:endParaRPr lang="nl-NL" altLang="nl-NL" sz="1200">
              <a:solidFill>
                <a:srgbClr val="000000"/>
              </a:solidFill>
            </a:endParaRPr>
          </a:p>
        </p:txBody>
      </p:sp>
    </p:spTree>
    <p:extLst>
      <p:ext uri="{BB962C8B-B14F-4D97-AF65-F5344CB8AC3E}">
        <p14:creationId xmlns:p14="http://schemas.microsoft.com/office/powerpoint/2010/main" val="164736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"Goed, we gaan</a:t>
            </a:r>
            <a:r>
              <a:rPr lang="nl-NL" dirty="0"/>
              <a:t> </a:t>
            </a:r>
            <a:r>
              <a:rPr lang="nl-NL" altLang="nl-NL" dirty="0">
                <a:solidFill>
                  <a:srgbClr val="000000"/>
                </a:solidFill>
              </a:rPr>
              <a:t>beginnen."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Kennismaking met Hour of Code</a:t>
            </a:r>
            <a:r>
              <a:rPr lang="nl-NL" altLang="nl-NL" baseline="30000" dirty="0">
                <a:solidFill>
                  <a:srgbClr val="000000"/>
                </a:solidFill>
              </a:rPr>
              <a:t>TM</a:t>
            </a:r>
            <a:r>
              <a:rPr lang="nl-NL" altLang="nl-NL" dirty="0">
                <a:solidFill>
                  <a:srgbClr val="000000"/>
                </a:solidFill>
              </a:rPr>
              <a: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dirty="0"/>
              <a:t> </a:t>
            </a:r>
            <a:r>
              <a:rPr lang="nl-NL" altLang="nl-NL" dirty="0">
                <a:solidFill>
                  <a:srgbClr val="000000"/>
                </a:solidFill>
              </a:rPr>
              <a:t>afbeelding</a:t>
            </a:r>
            <a:r>
              <a:rPr lang="nl-NL" dirty="0"/>
              <a:t> </a:t>
            </a:r>
            <a:r>
              <a:rPr lang="nl-NL" altLang="nl-NL" dirty="0">
                <a:solidFill>
                  <a:srgbClr val="000000"/>
                </a:solidFill>
              </a:rPr>
              <a:t>vervangt, zorg</a:t>
            </a:r>
            <a:r>
              <a:rPr lang="nl-NL" dirty="0"/>
              <a:t> </a:t>
            </a:r>
            <a:r>
              <a:rPr lang="nl-NL" altLang="nl-NL" dirty="0">
                <a:solidFill>
                  <a:srgbClr val="000000"/>
                </a:solidFill>
              </a:rPr>
              <a:t>dan</a:t>
            </a:r>
            <a:r>
              <a:rPr lang="nl-NL" dirty="0"/>
              <a:t> </a:t>
            </a:r>
            <a:r>
              <a:rPr lang="nl-NL" altLang="nl-NL" dirty="0">
                <a:solidFill>
                  <a:srgbClr val="000000"/>
                </a:solidFill>
              </a:rPr>
              <a:t>dat de vervangende</a:t>
            </a:r>
            <a:r>
              <a:rPr lang="nl-NL" dirty="0"/>
              <a:t> </a:t>
            </a:r>
            <a:r>
              <a:rPr lang="nl-NL" altLang="nl-NL" dirty="0">
                <a:solidFill>
                  <a:srgbClr val="000000"/>
                </a:solidFill>
              </a:rPr>
              <a:t>afbeelding</a:t>
            </a:r>
            <a:r>
              <a:rPr lang="nl-NL" dirty="0"/>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dirty="0"/>
              <a:t> </a:t>
            </a:r>
            <a:r>
              <a:rPr lang="nl-NL" altLang="nl-NL" dirty="0">
                <a:solidFill>
                  <a:srgbClr val="000000"/>
                </a:solidFill>
              </a:rPr>
              <a:t>afbeelding of .gif-bestand van jongeren die duidelijk</a:t>
            </a:r>
            <a:r>
              <a:rPr lang="nl-NL" dirty="0"/>
              <a:t> </a:t>
            </a:r>
            <a:r>
              <a:rPr lang="nl-NL" altLang="nl-NL" dirty="0">
                <a:solidFill>
                  <a:srgbClr val="000000"/>
                </a:solidFill>
              </a:rPr>
              <a:t>enthousiast</a:t>
            </a:r>
            <a:r>
              <a:rPr lang="nl-NL" dirty="0"/>
              <a:t> </a:t>
            </a:r>
            <a:r>
              <a:rPr lang="nl-NL" altLang="nl-NL" dirty="0">
                <a:solidFill>
                  <a:srgbClr val="000000"/>
                </a:solidFill>
              </a:rPr>
              <a:t>zijn.</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EFC7DC0-05A0-4957-8F70-28D65FBA9CF2}" type="slidenum">
              <a:rPr lang="en-US" altLang="nl-NL" sz="1200" smtClean="0">
                <a:solidFill>
                  <a:srgbClr val="000000"/>
                </a:solidFill>
              </a:rPr>
              <a:pPr defTabSz="712788" fontAlgn="base">
                <a:spcBef>
                  <a:spcPct val="0"/>
                </a:spcBef>
                <a:spcAft>
                  <a:spcPct val="0"/>
                </a:spcAft>
                <a:buSzPct val="100000"/>
              </a:pPr>
              <a:t>18</a:t>
            </a:fld>
            <a:endParaRPr lang="nl-NL" altLang="nl-NL" sz="1200">
              <a:solidFill>
                <a:srgbClr val="000000"/>
              </a:solidFill>
            </a:endParaRPr>
          </a:p>
        </p:txBody>
      </p:sp>
    </p:spTree>
    <p:extLst>
      <p:ext uri="{BB962C8B-B14F-4D97-AF65-F5344CB8AC3E}">
        <p14:creationId xmlns:p14="http://schemas.microsoft.com/office/powerpoint/2010/main" val="2461427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t>VOORBEELDSCRIPT: </a:t>
            </a:r>
          </a:p>
          <a:p>
            <a:endParaRPr lang="nl-NL"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“Klaar om te starten met programmeren? Laten we beginnen! “In onze </a:t>
            </a:r>
            <a:r>
              <a:rPr lang="nl-NL" sz="1200" dirty="0">
                <a:solidFill>
                  <a:schemeClr val="bg1"/>
                </a:solidFill>
                <a:latin typeface="Segoe UI Light" panose="020B0502040204020203" pitchFamily="34" charset="0"/>
              </a:rPr>
              <a:t>Hour of </a:t>
            </a:r>
            <a:r>
              <a:rPr lang="nl-NL" b="0" u="none" baseline="0" dirty="0"/>
              <a:t>Code</a:t>
            </a:r>
            <a:r>
              <a:rPr lang="nl-NL" b="0" u="none" baseline="30000" dirty="0"/>
              <a:t>TM</a:t>
            </a:r>
            <a:r>
              <a:rPr lang="nl-NL" b="0" u="none" baseline="0" dirty="0"/>
              <a:t> van vandaag gebruiken we een</a:t>
            </a:r>
            <a:r>
              <a:rPr lang="nl-NL" sz="1200" kern="1200" dirty="0">
                <a:solidFill>
                  <a:schemeClr val="tx1"/>
                </a:solidFill>
                <a:effectLst/>
                <a:latin typeface="+mn-lt"/>
              </a:rPr>
              <a:t> tutorial op basis van een Minecraft-game</a:t>
            </a:r>
            <a:r>
              <a:rPr lang="nl-NL" b="0" u="none" baseline="0" dirty="0"/>
              <a:t>! De </a:t>
            </a:r>
            <a:r>
              <a:rPr lang="nl-NL" sz="1200" kern="1200" dirty="0">
                <a:solidFill>
                  <a:schemeClr val="tx1"/>
                </a:solidFill>
                <a:effectLst/>
                <a:latin typeface="+mn-lt"/>
              </a:rPr>
              <a:t>tutorial maakt gebruik van personages en begrippen uit de Minecraft-videogame, maar dit is niet de game zelf.</a:t>
            </a:r>
            <a:r>
              <a:rPr lang="nl-NL" dirty="0"/>
              <a:t> </a:t>
            </a:r>
            <a:r>
              <a:rPr lang="nl-NL" sz="1200" kern="1200" dirty="0">
                <a:solidFill>
                  <a:schemeClr val="tx1"/>
                </a:solidFill>
                <a:effectLst/>
                <a:latin typeface="+mn-lt"/>
              </a:rPr>
              <a:t>In de Minecraft Hour of </a:t>
            </a:r>
            <a:r>
              <a:rPr lang="nl-NL" b="0" u="none" baseline="0" dirty="0"/>
              <a:t>Code</a:t>
            </a:r>
            <a:r>
              <a:rPr lang="nl-NL" b="0" u="none" baseline="30000" dirty="0"/>
              <a:t>TM</a:t>
            </a:r>
            <a:r>
              <a:rPr lang="nl-NL" sz="1200" kern="1200" dirty="0">
                <a:solidFill>
                  <a:schemeClr val="tx1"/>
                </a:solidFill>
                <a:effectLst/>
                <a:latin typeface="+mn-lt"/>
              </a:rPr>
              <a:t>-tutorial ontmoeten we ‘de Agent’. We gaan programmeertechnieken leren en gebruiken zoals lussen, foutopsporing, en functies voor het ontwerpen van je eigen oplossingen voor puzzels, en dan bekijken hoe de Agent jouw opdrachten uitvoert.”</a:t>
            </a:r>
            <a:endParaRPr lang="nl-NL" sz="1200" b="0" baseline="0" dirty="0"/>
          </a:p>
          <a:p>
            <a:endParaRPr lang="nl-NL" b="0" u="none" dirty="0"/>
          </a:p>
          <a:p>
            <a:endParaRPr lang="nl-NL" b="0" u="none" dirty="0"/>
          </a:p>
          <a:p>
            <a:endParaRPr lang="nl-NL" b="1" u="sng" dirty="0"/>
          </a:p>
          <a:p>
            <a:r>
              <a:rPr lang="nl-NL" b="1" u="sng" dirty="0"/>
              <a:t>LEERDOEL VAN DE 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De introductie van </a:t>
            </a:r>
            <a:r>
              <a:rPr lang="nl-NL" sz="1200" dirty="0">
                <a:solidFill>
                  <a:schemeClr val="bg1"/>
                </a:solidFill>
                <a:latin typeface="Segoe UI Light" panose="020B0502040204020203" pitchFamily="34" charset="0"/>
              </a:rPr>
              <a:t>Hour of </a:t>
            </a:r>
            <a:r>
              <a:rPr lang="nl-NL" b="0" u="none" baseline="0" dirty="0"/>
              <a:t>Code</a:t>
            </a:r>
            <a:r>
              <a:rPr lang="nl-NL" b="0" u="none" baseline="30000" dirty="0"/>
              <a:t>TM</a:t>
            </a:r>
            <a:endParaRPr lang="nl-NL" sz="1200" dirty="0">
              <a:solidFill>
                <a:schemeClr val="bg1"/>
              </a:solidFill>
              <a:latin typeface="Segoe UI Light" panose="020B0502040204020203" pitchFamily="34" charset="0"/>
            </a:endParaRPr>
          </a:p>
          <a:p>
            <a:endParaRPr lang="nl-NL" b="1"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1" u="sng" dirty="0"/>
              <a:t>OPMERKING VOOR DE BEGELEIDER:</a:t>
            </a:r>
          </a:p>
          <a:p>
            <a:pPr>
              <a:defRPr/>
            </a:pPr>
            <a:r>
              <a:rPr lang="nl-NL" b="0" dirty="0"/>
              <a:t>Er zijn meerdere Minecraft-tutorials. Begin met de tutorial van dit </a:t>
            </a:r>
            <a:r>
              <a:rPr lang="nl-NL" dirty="0"/>
              <a:t>jaar </a:t>
            </a:r>
            <a:r>
              <a:rPr lang="nl-NL" b="0" dirty="0"/>
              <a:t>en gebruik de andere tutorials als ze snel klaar zijn. In elke tutorial worden verschillende begrippen geleerd, dus </a:t>
            </a:r>
            <a:r>
              <a:rPr lang="nl-NL" dirty="0"/>
              <a:t>het is </a:t>
            </a:r>
            <a:r>
              <a:rPr lang="nl-NL" b="0" dirty="0"/>
              <a:t>een geweldig idee om alle tutorials te doen!</a:t>
            </a:r>
            <a:r>
              <a:rPr lang="nl-NL" dirty="0"/>
              <a:t> </a:t>
            </a:r>
            <a:endParaRPr lang="nl-NL" b="0" dirty="0"/>
          </a:p>
          <a:p>
            <a:endParaRPr lang="nl-NL" sz="1200" b="1" u="sng" kern="1200" baseline="0" dirty="0">
              <a:solidFill>
                <a:schemeClr val="tx1"/>
              </a:solidFill>
              <a:effectLst/>
              <a:latin typeface="+mn-lt"/>
              <a:ea typeface="+mn-ea"/>
              <a:cs typeface="+mn-cs"/>
            </a:endParaRPr>
          </a:p>
          <a:p>
            <a:r>
              <a:rPr lang="nl-NL" sz="1200" kern="1200" dirty="0">
                <a:solidFill>
                  <a:schemeClr val="tx1"/>
                </a:solidFill>
                <a:effectLst/>
                <a:latin typeface="+mn-lt"/>
              </a:rPr>
              <a:t>Als u niet voor elke deelnemer een eigen machine hebt, laat ze dan met iemand anders samenwerken en bij elke stap van elke les roteren, zodat ze allebei de kans hebben om actief te zijn en te observeren. We adviseren dat iedereen voor zich aan de puzzels werkt.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nl-NL" sz="1200" kern="1200" dirty="0">
                <a:solidFill>
                  <a:schemeClr val="tx1"/>
                </a:solidFill>
                <a:effectLst/>
                <a:latin typeface="+mn-lt"/>
              </a:rPr>
              <a:t>Feliciteer de groep na vijftien minuten met de vooruitgang die ze hebben geboekt en de code die ze hebben geschreven.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nl-NL" sz="1200" b="0" u="none" kern="1200" dirty="0">
                <a:solidFill>
                  <a:schemeClr val="tx1"/>
                </a:solidFill>
                <a:effectLst/>
                <a:latin typeface="+mn-lt"/>
              </a:rPr>
              <a:t>Deelnemers die de tutorial hebben voltooid en/of verder gevorderd zijn, kunt u uitnodigen om de tutorial te spelen via het </a:t>
            </a:r>
            <a:r>
              <a:rPr lang="nl-NL" sz="1200" b="1" u="none" kern="1200" dirty="0">
                <a:solidFill>
                  <a:schemeClr val="tx1"/>
                </a:solidFill>
                <a:effectLst/>
                <a:latin typeface="+mn-lt"/>
              </a:rPr>
              <a:t>Diamond Path</a:t>
            </a:r>
            <a:r>
              <a:rPr lang="nl-NL" sz="1200" b="0" u="none" kern="1200" dirty="0">
                <a:solidFill>
                  <a:schemeClr val="tx1"/>
                </a:solidFill>
                <a:effectLst/>
                <a:latin typeface="+mn-lt"/>
              </a:rPr>
              <a:t>: dat bevat extra programmeringsuitdagingen die ze moeten voltooien om de diamant van dit niveau te behalen.</a:t>
            </a:r>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dirty="0"/>
          </a:p>
          <a:p>
            <a:r>
              <a:rPr lang="nl-NL"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nl-NL"/>
          </a:p>
        </p:txBody>
      </p:sp>
    </p:spTree>
    <p:extLst>
      <p:ext uri="{BB962C8B-B14F-4D97-AF65-F5344CB8AC3E}">
        <p14:creationId xmlns:p14="http://schemas.microsoft.com/office/powerpoint/2010/main" val="108212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a:t>
            </a:r>
          </a:p>
          <a:p>
            <a:pPr eaLnBrk="1" hangingPunct="1">
              <a:spcBef>
                <a:spcPct val="0"/>
              </a:spcBef>
            </a:pPr>
            <a:endParaRPr lang="nl-NL" altLang="nl-NL" b="1" u="sng" dirty="0">
              <a:solidFill>
                <a:srgbClr val="000000"/>
              </a:solidFill>
            </a:endParaRPr>
          </a:p>
          <a:p>
            <a:pPr eaLnBrk="1" hangingPunct="1">
              <a:spcBef>
                <a:spcPct val="0"/>
              </a:spcBef>
            </a:pPr>
            <a:r>
              <a:rPr lang="nl-NL" b="0" dirty="0"/>
              <a:t>"Jullie weten vast wel dat mensen met behulp van codes instructies aan technologie geven. Computers begrijpen geen Nederlands of Engels, dus moeten wij ze opdrachten geven in een taal die ze begrijpen. Die taal heet code en het maken van code heet programmeren! </a:t>
            </a:r>
            <a:r>
              <a:rPr lang="nl-NL" dirty="0"/>
              <a:t>Wat jullie misschien niet weten is dat programmeren niet alleen bedoeld is voor softwareontwikkelaars of mensen met een technisch beroep. Programmeren is een fantastisch vak dat iedereen kan leren!"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b="1" u="sng" dirty="0"/>
              <a:t>OPMERKING VOOR DE BEGELEIDER:</a:t>
            </a:r>
            <a:endParaRPr lang="nl-NL" altLang="nl-NL" dirty="0">
              <a:solidFill>
                <a:srgbClr val="000000"/>
              </a:solidFill>
            </a:endParaRPr>
          </a:p>
          <a:p>
            <a:pPr eaLnBrk="1" hangingPunct="1">
              <a:spcBef>
                <a:spcPct val="0"/>
              </a:spcBef>
            </a:pPr>
            <a:r>
              <a:rPr lang="nl-NL" altLang="nl-NL" dirty="0">
                <a:solidFill>
                  <a:srgbClr val="000000"/>
                </a:solidFill>
              </a:rPr>
              <a:t>De video wordt</a:t>
            </a:r>
            <a:r>
              <a:rPr lang="nl-NL" dirty="0"/>
              <a:t> </a:t>
            </a:r>
            <a:r>
              <a:rPr lang="nl-NL" altLang="nl-NL" dirty="0">
                <a:solidFill>
                  <a:srgbClr val="000000"/>
                </a:solidFill>
              </a:rPr>
              <a:t>automatisch</a:t>
            </a:r>
            <a:r>
              <a:rPr lang="nl-NL" dirty="0"/>
              <a:t> </a:t>
            </a:r>
            <a:r>
              <a:rPr lang="nl-NL" altLang="nl-NL" dirty="0">
                <a:solidFill>
                  <a:srgbClr val="000000"/>
                </a:solidFill>
              </a:rPr>
              <a:t>afgespeeld</a:t>
            </a:r>
            <a:r>
              <a:rPr lang="nl-NL" dirty="0"/>
              <a:t> </a:t>
            </a:r>
            <a:r>
              <a:rPr lang="nl-NL" altLang="nl-NL" dirty="0">
                <a:solidFill>
                  <a:srgbClr val="000000"/>
                </a:solidFill>
              </a:rPr>
              <a:t>als u naar de volgende</a:t>
            </a:r>
            <a:r>
              <a:rPr lang="nl-NL" dirty="0"/>
              <a:t> </a:t>
            </a:r>
            <a:r>
              <a:rPr lang="nl-NL" altLang="nl-NL" dirty="0">
                <a:solidFill>
                  <a:srgbClr val="000000"/>
                </a:solidFill>
              </a:rPr>
              <a:t>dia</a:t>
            </a:r>
            <a:r>
              <a:rPr lang="nl-NL" dirty="0"/>
              <a:t> </a:t>
            </a:r>
            <a:r>
              <a:rPr lang="nl-NL" altLang="nl-NL" dirty="0">
                <a:solidFill>
                  <a:srgbClr val="000000"/>
                </a:solidFill>
              </a:rPr>
              <a:t>gaat.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a:t>
            </a:r>
            <a:r>
              <a:rPr lang="nl-NL" dirty="0"/>
              <a:t> </a:t>
            </a:r>
          </a:p>
          <a:p>
            <a:pPr eaLnBrk="1" hangingPunct="1">
              <a:spcBef>
                <a:spcPct val="0"/>
              </a:spcBef>
            </a:pPr>
            <a:endParaRPr lang="nl-NL" altLang="nl-NL" b="1" dirty="0">
              <a:solidFill>
                <a:srgbClr val="000000"/>
              </a:solidFill>
            </a:endParaRPr>
          </a:p>
          <a:p>
            <a:pPr eaLnBrk="1" hangingPunct="1">
              <a:spcBef>
                <a:spcPct val="0"/>
              </a:spcBef>
            </a:pPr>
            <a:r>
              <a:rPr lang="nl-NL" b="0" u="none" dirty="0"/>
              <a:t>Het volgende deel is bedoeld om de misverstanden over programmeren uit te weg te ruimen die bij veel jongeren bestaan.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r>
              <a:rPr lang="nl-NL" altLang="nl-NL" dirty="0">
                <a:solidFill>
                  <a:srgbClr val="000000"/>
                </a:solidFill>
              </a:rPr>
              <a:t>Dit is een afbeelding van de ‘Binaire code voor Hello world’ 8 keer herhaald.</a:t>
            </a: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3B91757-2A40-4951-8E8D-9FE7D39A86DF}" type="slidenum">
              <a:rPr lang="en-US" altLang="nl-NL" sz="1200" smtClean="0">
                <a:solidFill>
                  <a:srgbClr val="000000"/>
                </a:solidFill>
              </a:rPr>
              <a:pPr defTabSz="712788" fontAlgn="base">
                <a:spcBef>
                  <a:spcPct val="0"/>
                </a:spcBef>
                <a:spcAft>
                  <a:spcPct val="0"/>
                </a:spcAft>
                <a:buSzPct val="100000"/>
              </a:pPr>
              <a:t>2</a:t>
            </a:fld>
            <a:endParaRPr lang="nl-NL" altLang="nl-NL" sz="1200">
              <a:solidFill>
                <a:srgbClr val="000000"/>
              </a:solidFill>
            </a:endParaRPr>
          </a:p>
        </p:txBody>
      </p:sp>
    </p:spTree>
    <p:extLst>
      <p:ext uri="{BB962C8B-B14F-4D97-AF65-F5344CB8AC3E}">
        <p14:creationId xmlns:p14="http://schemas.microsoft.com/office/powerpoint/2010/main" val="9491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u="sng" dirty="0"/>
              <a:t>VOORBEELDSCRIPT:</a:t>
            </a:r>
            <a:endParaRPr lang="nl-NL" b="0" u="none" dirty="0"/>
          </a:p>
          <a:p>
            <a:endParaRPr lang="nl-NL" b="0" u="none" dirty="0"/>
          </a:p>
          <a:p>
            <a:r>
              <a:rPr lang="nl-NL" b="0" u="none" dirty="0"/>
              <a:t>“Ga nu naar </a:t>
            </a:r>
            <a:r>
              <a:rPr lang="nl-NL" sz="1200" b="0" u="none" dirty="0">
                <a:solidFill>
                  <a:schemeClr val="bg1"/>
                </a:solidFill>
                <a:latin typeface="Segoe Pro Light" charset="0"/>
              </a:rPr>
              <a:t>code.org</a:t>
            </a:r>
            <a:r>
              <a:rPr lang="nl-NL" sz="1200" dirty="0">
                <a:solidFill>
                  <a:schemeClr val="bg1"/>
                </a:solidFill>
                <a:latin typeface="Segoe Pro Light" charset="0"/>
              </a:rPr>
              <a:t>/Minecraft</a:t>
            </a:r>
            <a:r>
              <a:rPr lang="nl-NL" dirty="0"/>
              <a:t> </a:t>
            </a:r>
            <a:r>
              <a:rPr lang="nl-NL" b="0" u="none" baseline="0" dirty="0"/>
              <a:t>om de tutorial “</a:t>
            </a:r>
            <a:r>
              <a:rPr lang="nl-NL" sz="1200" kern="1200" dirty="0">
                <a:solidFill>
                  <a:schemeClr val="tx1"/>
                </a:solidFill>
                <a:effectLst/>
                <a:latin typeface="+mn-lt"/>
              </a:rPr>
              <a:t>Minecraft Hour of </a:t>
            </a:r>
            <a:r>
              <a:rPr lang="nl-NL" b="0" u="none" baseline="0" dirty="0"/>
              <a:t>Code</a:t>
            </a:r>
            <a:r>
              <a:rPr lang="nl-NL" b="0" u="none" baseline="30000" dirty="0"/>
              <a:t>TM</a:t>
            </a:r>
            <a:r>
              <a:rPr lang="nl-NL" sz="1200" kern="1200" dirty="0">
                <a:solidFill>
                  <a:schemeClr val="tx1"/>
                </a:solidFill>
                <a:effectLst/>
                <a:latin typeface="+mn-lt"/>
              </a:rPr>
              <a:t> Hero’s Journey” </a:t>
            </a:r>
            <a:r>
              <a:rPr lang="nl-NL" b="0" u="none" baseline="0" dirty="0"/>
              <a:t>en BEGIN! ”</a:t>
            </a:r>
            <a:endParaRPr lang="nl-NL" b="1" u="sng" dirty="0"/>
          </a:p>
          <a:p>
            <a:endParaRPr lang="nl-NL" b="1" u="sng" dirty="0"/>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a typeface="Segoe Pro Light"/>
              <a:cs typeface="Segoe Pro Light"/>
            </a:endParaRPr>
          </a:p>
          <a:p>
            <a:pPr eaLnBrk="1" hangingPunct="1">
              <a:spcBef>
                <a:spcPct val="0"/>
              </a:spcBef>
            </a:pPr>
            <a:r>
              <a:rPr lang="nl-NL" altLang="nl-NL" dirty="0">
                <a:solidFill>
                  <a:srgbClr val="000000"/>
                </a:solidFill>
              </a:rPr>
              <a:t>Om mensen de tijd te geven naar de tutorial te gaan.</a:t>
            </a:r>
            <a:endParaRPr lang="nl-NL" b="0" u="non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0" u="none" baseline="0" dirty="0"/>
          </a:p>
          <a:p>
            <a:r>
              <a:rPr lang="nl-NL" b="1" u="sng" baseline="0" dirty="0"/>
              <a:t>Opmerking voor de begeleider: </a:t>
            </a:r>
          </a:p>
          <a:p>
            <a:pPr marL="628650" lvl="1" indent="-171450">
              <a:buFont typeface="Arial"/>
              <a:buChar char="•"/>
            </a:pPr>
            <a:r>
              <a:rPr lang="nl-NL" dirty="0"/>
              <a:t>Houd deze dia in beeld tijdens de tutorial en </a:t>
            </a:r>
            <a:r>
              <a:rPr lang="nl-NL" i="1" baseline="0" dirty="0"/>
              <a:t>ga pas</a:t>
            </a:r>
            <a:r>
              <a:rPr lang="nl-NL" dirty="0"/>
              <a:t> naar de volgende zodra de groep bij het eind van hun tutorial komt</a:t>
            </a:r>
          </a:p>
          <a:p>
            <a:pPr marL="628650" lvl="1" indent="-171450">
              <a:buFont typeface="Arial"/>
              <a:buChar char="•"/>
            </a:pPr>
            <a:r>
              <a:rPr lang="nl-NL" altLang="nl-NL" dirty="0">
                <a:solidFill>
                  <a:srgbClr val="000000"/>
                </a:solidFill>
              </a:rPr>
              <a:t>Als deelnemers zich inschrijven voor de tutorial, wordt hun voortgang per niveau opgeslagen en kunnen ze terugkomen als ze nog niet klaar zijn. </a:t>
            </a:r>
            <a:endParaRPr lang="nl-NL" dirty="0"/>
          </a:p>
          <a:p>
            <a:pPr marL="628650" lvl="1" indent="-171450">
              <a:buFont typeface="Arial"/>
              <a:buChar char="•"/>
            </a:pPr>
            <a:r>
              <a:rPr lang="nl-NL" sz="1200" kern="1200" dirty="0">
                <a:solidFill>
                  <a:schemeClr val="tx1"/>
                </a:solidFill>
                <a:effectLst/>
                <a:latin typeface="+mn-lt"/>
              </a:rPr>
              <a:t>Aangezien er vrij spel en ruimte is om alles te construeren wat iedereen wil, moet u letten op de risico’s van inhoud voor jongeren die door gebruikers wordt gegenereerd.</a:t>
            </a:r>
            <a:endParaRPr lang="nl-NL" baseline="0" dirty="0"/>
          </a:p>
          <a:p>
            <a:pPr marL="0" lvl="0" indent="0">
              <a:buFont typeface="Arial"/>
              <a:buNone/>
            </a:pPr>
            <a:endParaRPr lang="nl-NL" baseline="0" dirty="0">
              <a:highlight>
                <a:srgbClr val="FFFF00"/>
              </a:highlight>
            </a:endParaRPr>
          </a:p>
          <a:p>
            <a:pPr marL="0" lvl="0" indent="0">
              <a:buFont typeface="Arial"/>
              <a:buNone/>
            </a:pPr>
            <a:r>
              <a:rPr lang="nl-NL" b="1" u="sng" baseline="0" dirty="0">
                <a:highlight>
                  <a:srgbClr val="FFFF00"/>
                </a:highlight>
              </a:rPr>
              <a:t>ALS DE TIJD BEPERKT IS:</a:t>
            </a:r>
          </a:p>
          <a:p>
            <a:pPr marL="628650" lvl="1" indent="-171450">
              <a:buFont typeface="Arial"/>
              <a:buChar char="•"/>
            </a:pPr>
            <a:r>
              <a:rPr lang="nl-NL" sz="1200" kern="1200" dirty="0">
                <a:solidFill>
                  <a:schemeClr val="tx1"/>
                </a:solidFill>
                <a:effectLst/>
                <a:highlight>
                  <a:srgbClr val="FFFF00"/>
                </a:highlight>
                <a:latin typeface="+mn-lt"/>
              </a:rPr>
              <a:t>Voltooi zoveel mogelijk puzzels. Technisch handige jongeren kunnen ze allemaal afmaken in 50-60 minuten.</a:t>
            </a:r>
          </a:p>
          <a:p>
            <a:pPr marL="628650" lvl="1" indent="-171450">
              <a:buFont typeface="Arial"/>
              <a:buChar char="•"/>
            </a:pPr>
            <a:r>
              <a:rPr lang="nl-NL" sz="1200" kern="1200" dirty="0">
                <a:solidFill>
                  <a:schemeClr val="tx1"/>
                </a:solidFill>
                <a:effectLst/>
                <a:highlight>
                  <a:srgbClr val="FFFF00"/>
                </a:highlight>
                <a:latin typeface="+mn-lt"/>
              </a:rPr>
              <a:t>Feliciteer de leerlingen met wat ze voor elkaar krijgen, en vertel ze dat ze thuis verder kunnen programmeren.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altLang="nl-NL" b="1" u="sng" dirty="0">
                <a:solidFill>
                  <a:srgbClr val="000000"/>
                </a:solidFill>
                <a:highlight>
                  <a:srgbClr val="FFFF00"/>
                </a:highlight>
              </a:rPr>
              <a:t>ALS JE TIJD OVER HEBT:</a:t>
            </a:r>
            <a:endParaRPr lang="nl-NL" b="1" u="sng" baseline="0" dirty="0">
              <a:highlight>
                <a:srgbClr val="FFFF00"/>
              </a:highlight>
            </a:endParaRPr>
          </a:p>
          <a:p>
            <a:pPr marL="628650" lvl="1" indent="-171450">
              <a:buFont typeface="Arial" panose="020B0604020202020204" pitchFamily="34" charset="0"/>
              <a:buChar char="•"/>
            </a:pPr>
            <a:r>
              <a:rPr lang="nl-NL" sz="1200" kern="1200" dirty="0">
                <a:solidFill>
                  <a:schemeClr val="tx1"/>
                </a:solidFill>
                <a:effectLst/>
                <a:latin typeface="+mn-lt"/>
              </a:rPr>
              <a:t>Laat de leerlingen zien hoe ze de laatste puzzel kunnen uitbreiden voor extra uren spelen. </a:t>
            </a:r>
          </a:p>
          <a:p>
            <a:pPr marL="628650" lvl="1" indent="-171450">
              <a:buFont typeface="Arial" panose="020B0604020202020204" pitchFamily="34" charset="0"/>
              <a:buChar char="•"/>
            </a:pPr>
            <a:r>
              <a:rPr lang="nl-NL" altLang="nl-NL" dirty="0">
                <a:solidFill>
                  <a:srgbClr val="000000"/>
                </a:solidFill>
              </a:rPr>
              <a:t>Vraag leerlingen om alle puzzels nog eens door te nemen en daag ze uit om de puzzel op een andere manier op te lossen. Dit maakt het leuker en biedt interessante mogelijkheden om het geleerde te herhalen en ermee te experimenteren</a:t>
            </a:r>
            <a:r>
              <a:rPr lang="nl-NL" sz="1200" kern="1200" dirty="0">
                <a:solidFill>
                  <a:schemeClr val="tx1"/>
                </a:solidFill>
                <a:effectLst/>
                <a:latin typeface="+mn-lt"/>
              </a:rPr>
              <a:t>.</a:t>
            </a:r>
          </a:p>
          <a:p>
            <a:pPr marL="628650" lvl="1" indent="-171450">
              <a:buFont typeface="Arial" panose="020B0604020202020204" pitchFamily="34" charset="0"/>
              <a:buChar char="•"/>
            </a:pPr>
            <a:r>
              <a:rPr lang="nl-NL" sz="1200" b="0" u="none" kern="1200" dirty="0">
                <a:solidFill>
                  <a:schemeClr val="tx1"/>
                </a:solidFill>
                <a:effectLst/>
                <a:latin typeface="+mn-lt"/>
              </a:rPr>
              <a:t>Laat de leerlingen zien hoe ze “Minecraft Hour of </a:t>
            </a:r>
            <a:r>
              <a:rPr lang="nl-NL" b="0" u="none" baseline="0" dirty="0"/>
              <a:t>Code</a:t>
            </a:r>
            <a:r>
              <a:rPr lang="nl-NL" b="0" u="none" baseline="30000" dirty="0"/>
              <a:t>TM</a:t>
            </a:r>
            <a:r>
              <a:rPr lang="nl-NL" sz="1200" b="0" u="none" kern="1200" dirty="0">
                <a:solidFill>
                  <a:schemeClr val="tx1"/>
                </a:solidFill>
                <a:effectLst/>
                <a:latin typeface="+mn-lt"/>
              </a:rPr>
              <a:t> Adventurer” en/of “Minecraft Hour of </a:t>
            </a:r>
            <a:r>
              <a:rPr lang="nl-NL" b="0" u="none" baseline="0" dirty="0"/>
              <a:t>Code</a:t>
            </a:r>
            <a:r>
              <a:rPr lang="nl-NL" b="0" u="none" baseline="30000" dirty="0"/>
              <a:t>TM</a:t>
            </a:r>
            <a:r>
              <a:rPr lang="nl-NL" sz="1200" b="0" u="none" kern="1200" dirty="0">
                <a:solidFill>
                  <a:schemeClr val="tx1"/>
                </a:solidFill>
                <a:effectLst/>
                <a:latin typeface="+mn-lt"/>
              </a:rPr>
              <a:t> Designer” kunnen spelen.</a:t>
            </a:r>
            <a:endParaRPr lang="nl-NL" b="0" u="none" dirty="0"/>
          </a:p>
          <a:p>
            <a:endParaRPr lang="nl-NL"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nl-NL"/>
          </a:p>
        </p:txBody>
      </p:sp>
    </p:spTree>
    <p:extLst>
      <p:ext uri="{BB962C8B-B14F-4D97-AF65-F5344CB8AC3E}">
        <p14:creationId xmlns:p14="http://schemas.microsoft.com/office/powerpoint/2010/main" val="100315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"Goed, allemaal! Jullie</a:t>
            </a:r>
            <a:r>
              <a:rPr lang="nl-NL"/>
              <a:t> </a:t>
            </a:r>
            <a:r>
              <a:rPr lang="nl-NL" altLang="nl-NL" dirty="0">
                <a:solidFill>
                  <a:srgbClr val="000000"/>
                </a:solidFill>
              </a:rPr>
              <a:t>hebben nog een</a:t>
            </a:r>
            <a:r>
              <a:rPr lang="nl-NL"/>
              <a:t> </a:t>
            </a:r>
            <a:r>
              <a:rPr lang="nl-NL" altLang="nl-NL" dirty="0">
                <a:solidFill>
                  <a:srgbClr val="000000"/>
                </a:solidFill>
              </a:rPr>
              <a:t>paar</a:t>
            </a:r>
            <a:r>
              <a:rPr lang="nl-NL"/>
              <a:t> </a:t>
            </a:r>
            <a:r>
              <a:rPr lang="nl-NL" altLang="nl-NL" dirty="0">
                <a:solidFill>
                  <a:srgbClr val="000000"/>
                </a:solidFill>
              </a:rPr>
              <a:t>minuten om je tutorial af</a:t>
            </a:r>
            <a:r>
              <a:rPr lang="nl-NL"/>
              <a:t> </a:t>
            </a:r>
            <a:r>
              <a:rPr lang="nl-NL" altLang="nl-NL" dirty="0">
                <a:solidFill>
                  <a:srgbClr val="000000"/>
                </a:solidFill>
              </a:rPr>
              <a:t>te</a:t>
            </a:r>
            <a:r>
              <a:rPr lang="nl-NL"/>
              <a:t> </a:t>
            </a:r>
            <a:r>
              <a:rPr lang="nl-NL" altLang="nl-NL" dirty="0">
                <a:solidFill>
                  <a:srgbClr val="000000"/>
                </a:solidFill>
              </a:rPr>
              <a:t>ronden."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Deelnemers</a:t>
            </a:r>
            <a:r>
              <a:rPr lang="nl-NL"/>
              <a:t> </a:t>
            </a:r>
            <a:r>
              <a:rPr lang="nl-NL" altLang="nl-NL" dirty="0">
                <a:solidFill>
                  <a:srgbClr val="000000"/>
                </a:solidFill>
              </a:rPr>
              <a:t>duidelijk</a:t>
            </a:r>
            <a:r>
              <a:rPr lang="nl-NL"/>
              <a:t> </a:t>
            </a:r>
            <a:r>
              <a:rPr lang="nl-NL" altLang="nl-NL" dirty="0">
                <a:solidFill>
                  <a:srgbClr val="000000"/>
                </a:solidFill>
              </a:rPr>
              <a:t>maken</a:t>
            </a:r>
            <a:r>
              <a:rPr lang="nl-NL"/>
              <a:t> </a:t>
            </a:r>
            <a:r>
              <a:rPr lang="nl-NL" altLang="nl-NL" dirty="0">
                <a:solidFill>
                  <a:srgbClr val="000000"/>
                </a:solidFill>
              </a:rPr>
              <a:t>dat de tijd</a:t>
            </a:r>
            <a:r>
              <a:rPr lang="nl-NL"/>
              <a:t> </a:t>
            </a:r>
            <a:r>
              <a:rPr lang="nl-NL" altLang="nl-NL" dirty="0">
                <a:solidFill>
                  <a:srgbClr val="000000"/>
                </a:solidFill>
              </a:rPr>
              <a:t>voor de tutorial er</a:t>
            </a:r>
            <a:r>
              <a:rPr lang="nl-NL"/>
              <a:t> </a:t>
            </a:r>
            <a:r>
              <a:rPr lang="nl-NL" altLang="nl-NL" dirty="0">
                <a:solidFill>
                  <a:srgbClr val="000000"/>
                </a:solidFill>
              </a:rPr>
              <a:t>bijna</a:t>
            </a:r>
            <a:r>
              <a:rPr lang="nl-NL"/>
              <a:t> </a:t>
            </a:r>
            <a:r>
              <a:rPr lang="nl-NL" altLang="nl-NL" dirty="0">
                <a:solidFill>
                  <a:srgbClr val="000000"/>
                </a:solidFill>
              </a:rPr>
              <a:t>opzit.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Voor</a:t>
            </a:r>
            <a:r>
              <a:rPr lang="nl-NL"/>
              <a:t> </a:t>
            </a:r>
            <a:r>
              <a:rPr lang="nl-NL" altLang="nl-NL" dirty="0">
                <a:solidFill>
                  <a:srgbClr val="000000"/>
                </a:solidFill>
              </a:rPr>
              <a:t>deze</a:t>
            </a:r>
            <a:r>
              <a:rPr lang="nl-NL"/>
              <a:t> </a:t>
            </a:r>
            <a:r>
              <a:rPr lang="nl-NL" altLang="nl-NL" dirty="0">
                <a:solidFill>
                  <a:srgbClr val="000000"/>
                </a:solidFill>
              </a:rPr>
              <a:t>dia</a:t>
            </a:r>
            <a:r>
              <a:rPr lang="nl-NL"/>
              <a:t> </a:t>
            </a:r>
            <a:r>
              <a:rPr lang="nl-NL" altLang="nl-NL" dirty="0">
                <a:solidFill>
                  <a:srgbClr val="000000"/>
                </a:solidFill>
              </a:rPr>
              <a:t>hebben we een</a:t>
            </a:r>
            <a:r>
              <a:rPr lang="nl-NL"/>
              <a:t> </a:t>
            </a:r>
            <a:r>
              <a:rPr lang="nl-NL" altLang="nl-NL" dirty="0">
                <a:solidFill>
                  <a:srgbClr val="000000"/>
                </a:solidFill>
              </a:rPr>
              <a:t>afbeelding van een kitten in een</a:t>
            </a:r>
            <a:r>
              <a:rPr lang="nl-NL"/>
              <a:t> </a:t>
            </a:r>
            <a:r>
              <a:rPr lang="nl-NL" altLang="nl-NL" dirty="0">
                <a:solidFill>
                  <a:srgbClr val="000000"/>
                </a:solidFill>
              </a:rPr>
              <a:t>leeuwenkostuum</a:t>
            </a:r>
            <a:r>
              <a:rPr lang="nl-NL"/>
              <a:t> </a:t>
            </a:r>
            <a:r>
              <a:rPr lang="nl-NL" altLang="nl-NL" dirty="0">
                <a:solidFill>
                  <a:srgbClr val="000000"/>
                </a:solidFill>
              </a:rPr>
              <a:t>gebruikt</a:t>
            </a:r>
            <a:r>
              <a:rPr lang="nl-NL" altLang="nl-NL" i="1" dirty="0">
                <a:solidFill>
                  <a:srgbClr val="000000"/>
                </a:solidFill>
              </a:rPr>
              <a:t>. </a:t>
            </a:r>
            <a:r>
              <a:rPr lang="nl-NL" altLang="nl-NL" dirty="0">
                <a:solidFill>
                  <a:srgbClr val="000000"/>
                </a:solidFill>
              </a:rPr>
              <a:t>Leuke</a:t>
            </a:r>
            <a:r>
              <a:rPr lang="nl-NL"/>
              <a:t> </a:t>
            </a:r>
            <a:r>
              <a:rPr lang="nl-NL" altLang="nl-NL" dirty="0">
                <a:solidFill>
                  <a:srgbClr val="000000"/>
                </a:solidFill>
              </a:rPr>
              <a:t>en</a:t>
            </a:r>
            <a:r>
              <a:rPr lang="nl-NL"/>
              <a:t> </a:t>
            </a:r>
            <a:r>
              <a:rPr lang="nl-NL" altLang="nl-NL" dirty="0">
                <a:solidFill>
                  <a:srgbClr val="000000"/>
                </a:solidFill>
              </a:rPr>
              <a:t>spannende</a:t>
            </a:r>
            <a:r>
              <a:rPr lang="nl-NL"/>
              <a:t> </a:t>
            </a:r>
            <a:r>
              <a:rPr lang="nl-NL" altLang="nl-NL" dirty="0">
                <a:solidFill>
                  <a:srgbClr val="000000"/>
                </a:solidFill>
              </a:rPr>
              <a:t>inhoud is belangrijk. Dat</a:t>
            </a:r>
            <a:r>
              <a:rPr lang="nl-NL"/>
              <a:t> </a:t>
            </a:r>
            <a:r>
              <a:rPr lang="nl-NL" altLang="nl-NL" dirty="0">
                <a:solidFill>
                  <a:srgbClr val="000000"/>
                </a:solidFill>
              </a:rPr>
              <a:t>zorgt</a:t>
            </a:r>
            <a:r>
              <a:rPr lang="nl-NL"/>
              <a:t> </a:t>
            </a:r>
            <a:r>
              <a:rPr lang="nl-NL" altLang="nl-NL" dirty="0">
                <a:solidFill>
                  <a:srgbClr val="000000"/>
                </a:solidFill>
              </a:rPr>
              <a:t>ervoor</a:t>
            </a:r>
            <a:r>
              <a:rPr lang="nl-NL"/>
              <a:t> </a:t>
            </a:r>
            <a:r>
              <a:rPr lang="nl-NL" altLang="nl-NL" dirty="0">
                <a:solidFill>
                  <a:srgbClr val="000000"/>
                </a:solidFill>
              </a:rPr>
              <a:t>dat</a:t>
            </a:r>
            <a:r>
              <a:rPr lang="nl-NL"/>
              <a:t> </a:t>
            </a:r>
            <a:r>
              <a:rPr lang="nl-NL" altLang="nl-NL" dirty="0">
                <a:solidFill>
                  <a:srgbClr val="000000"/>
                </a:solidFill>
              </a:rPr>
              <a:t>deze</a:t>
            </a:r>
            <a:r>
              <a:rPr lang="nl-NL"/>
              <a:t> </a:t>
            </a:r>
            <a:r>
              <a:rPr lang="nl-NL" altLang="nl-NL" dirty="0">
                <a:solidFill>
                  <a:srgbClr val="000000"/>
                </a:solidFill>
              </a:rPr>
              <a:t>doelgroep</a:t>
            </a:r>
            <a:r>
              <a:rPr lang="nl-NL"/>
              <a:t> </a:t>
            </a:r>
            <a:r>
              <a:rPr lang="nl-NL" altLang="nl-NL" dirty="0">
                <a:solidFill>
                  <a:srgbClr val="000000"/>
                </a:solidFill>
              </a:rPr>
              <a:t>geïnteresseerd</a:t>
            </a:r>
            <a:r>
              <a:rPr lang="nl-NL"/>
              <a:t> </a:t>
            </a:r>
            <a:r>
              <a:rPr lang="nl-NL" altLang="nl-NL" dirty="0">
                <a:solidFill>
                  <a:srgbClr val="000000"/>
                </a:solidFill>
              </a:rPr>
              <a:t>en</a:t>
            </a:r>
            <a:r>
              <a:rPr lang="nl-NL"/>
              <a:t> </a:t>
            </a:r>
            <a:r>
              <a:rPr lang="nl-NL" altLang="nl-NL" dirty="0">
                <a:solidFill>
                  <a:srgbClr val="000000"/>
                </a:solidFill>
              </a:rPr>
              <a:t>enthousiast</a:t>
            </a:r>
            <a:r>
              <a:rPr lang="nl-NL"/>
              <a:t> </a:t>
            </a:r>
            <a:r>
              <a:rPr lang="nl-NL" altLang="nl-NL" dirty="0">
                <a:solidFill>
                  <a:srgbClr val="000000"/>
                </a:solidFill>
              </a:rPr>
              <a:t>blijft over hun</a:t>
            </a:r>
            <a:r>
              <a:rPr lang="nl-NL"/>
              <a:t> </a:t>
            </a:r>
            <a:r>
              <a:rPr lang="nl-NL" altLang="nl-NL" dirty="0">
                <a:solidFill>
                  <a:srgbClr val="000000"/>
                </a:solidFill>
              </a:rPr>
              <a:t>ervaring.</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Een</a:t>
            </a:r>
            <a:r>
              <a:rPr lang="nl-NL"/>
              <a:t> </a:t>
            </a:r>
            <a:r>
              <a:rPr lang="nl-NL" altLang="nl-NL" dirty="0">
                <a:solidFill>
                  <a:srgbClr val="000000"/>
                </a:solidFill>
              </a:rPr>
              <a:t>leuke</a:t>
            </a:r>
            <a:r>
              <a:rPr lang="nl-NL"/>
              <a:t> </a:t>
            </a:r>
            <a:r>
              <a:rPr lang="nl-NL" altLang="nl-NL" dirty="0">
                <a:solidFill>
                  <a:srgbClr val="000000"/>
                </a:solidFill>
              </a:rPr>
              <a:t>afbeelding of een .gif-bestand van iets</a:t>
            </a:r>
            <a:r>
              <a:rPr lang="nl-NL"/>
              <a:t> </a:t>
            </a:r>
            <a:r>
              <a:rPr lang="nl-NL" altLang="nl-NL" dirty="0">
                <a:solidFill>
                  <a:srgbClr val="000000"/>
                </a:solidFill>
              </a:rPr>
              <a:t>dat het einde van de tutorial aangeeft</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104DF1D6-2E9A-4C3B-A197-E6CA3B0DC2E8}" type="slidenum">
              <a:rPr lang="en-US" altLang="nl-NL" sz="1200" smtClean="0">
                <a:solidFill>
                  <a:srgbClr val="000000"/>
                </a:solidFill>
              </a:rPr>
              <a:pPr defTabSz="712788" fontAlgn="base">
                <a:spcBef>
                  <a:spcPct val="0"/>
                </a:spcBef>
                <a:spcAft>
                  <a:spcPct val="0"/>
                </a:spcAft>
                <a:buSzPct val="100000"/>
              </a:pPr>
              <a:t>21</a:t>
            </a:fld>
            <a:endParaRPr lang="nl-NL" altLang="nl-NL" sz="1200">
              <a:solidFill>
                <a:srgbClr val="000000"/>
              </a:solidFill>
            </a:endParaRPr>
          </a:p>
        </p:txBody>
      </p:sp>
    </p:spTree>
    <p:extLst>
      <p:ext uri="{BB962C8B-B14F-4D97-AF65-F5344CB8AC3E}">
        <p14:creationId xmlns:p14="http://schemas.microsoft.com/office/powerpoint/2010/main" val="826232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r>
              <a:rPr lang="nl-NL" b="0" u="none" baseline="0" dirty="0"/>
              <a:t>“Nu terug naar waar we het eerder over hadden. Denk je nu anders over programmering?”</a:t>
            </a:r>
          </a:p>
          <a:p>
            <a:pPr marL="628650" lvl="1" indent="-171450">
              <a:buFont typeface="Arial"/>
              <a:buChar char="•"/>
            </a:pPr>
            <a:r>
              <a:rPr lang="nl-NL"/>
              <a:t>Wat zeg je als je familie of vrienden vragen wat programmeren is?</a:t>
            </a:r>
          </a:p>
          <a:p>
            <a:pPr marL="628650" lvl="1" indent="-171450">
              <a:buFont typeface="Arial"/>
              <a:buChar char="•"/>
            </a:pPr>
            <a:r>
              <a:rPr lang="nl-NL"/>
              <a:t>Wat heb je geleerd?</a:t>
            </a:r>
          </a:p>
          <a:p>
            <a:pPr marL="628650" lvl="1" indent="-171450">
              <a:buFont typeface="Arial"/>
              <a:buChar char="•"/>
            </a:pPr>
            <a:r>
              <a:rPr lang="nl-NL"/>
              <a:t>Wat vond je het moeilijkst? Wat heb je gedaan als je vastliep? Waarom is dit belangrijk? [Volharding aanmoedigen]</a:t>
            </a:r>
          </a:p>
          <a:p>
            <a:pPr marL="628650" lvl="1" indent="-171450">
              <a:buFont typeface="Arial"/>
              <a:buChar char="•"/>
            </a:pPr>
            <a:r>
              <a:rPr lang="nl-NL"/>
              <a:t>Wat is er creatief aan programmeren? [Laat het verband zien met andere manieren van creatief zijn zoals zingen, dansen, knutselen.]</a:t>
            </a:r>
          </a:p>
          <a:p>
            <a:pPr marL="628650" lvl="1" indent="-171450">
              <a:buFont typeface="Arial"/>
              <a:buChar char="•"/>
            </a:pPr>
            <a:r>
              <a:rPr lang="nl-NL"/>
              <a:t>Voor wie is programmeren geschikt? [Afrekenen met mythes zoals jongens, mensen die goed zijn in wiskunde, enz.]</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Terugkeer</a:t>
            </a:r>
            <a:r>
              <a:rPr lang="nl-NL"/>
              <a:t> </a:t>
            </a:r>
            <a:r>
              <a:rPr lang="nl-NL" altLang="nl-NL" dirty="0">
                <a:solidFill>
                  <a:srgbClr val="000000"/>
                </a:solidFill>
              </a:rPr>
              <a:t>naar de oorspronkelijke</a:t>
            </a:r>
            <a:r>
              <a:rPr lang="nl-NL"/>
              <a:t> </a:t>
            </a:r>
            <a:r>
              <a:rPr lang="nl-NL" altLang="nl-NL" dirty="0">
                <a:solidFill>
                  <a:srgbClr val="000000"/>
                </a:solidFill>
              </a:rPr>
              <a:t>vraag. Ontdek of de vooroordelen van de deelnemers over programmeren</a:t>
            </a:r>
            <a:r>
              <a:rPr lang="nl-NL"/>
              <a:t> </a:t>
            </a:r>
            <a:r>
              <a:rPr lang="nl-NL" altLang="nl-NL" dirty="0">
                <a:solidFill>
                  <a:srgbClr val="000000"/>
                </a:solidFill>
              </a:rPr>
              <a:t>zijn</a:t>
            </a:r>
            <a:r>
              <a:rPr lang="nl-NL"/>
              <a:t> </a:t>
            </a:r>
            <a:r>
              <a:rPr lang="nl-NL" altLang="nl-NL" dirty="0">
                <a:solidFill>
                  <a:srgbClr val="000000"/>
                </a:solidFill>
              </a:rPr>
              <a:t>veranderd.</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N.v.t.</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6F30B48E-3B2C-4F12-B99B-25681DCECE9E}" type="slidenum">
              <a:rPr lang="en-US" altLang="nl-NL" sz="1200" smtClean="0">
                <a:solidFill>
                  <a:srgbClr val="000000"/>
                </a:solidFill>
              </a:rPr>
              <a:pPr defTabSz="712788" fontAlgn="base">
                <a:spcBef>
                  <a:spcPct val="0"/>
                </a:spcBef>
                <a:spcAft>
                  <a:spcPct val="0"/>
                </a:spcAft>
                <a:buSzPct val="100000"/>
              </a:pPr>
              <a:t>22</a:t>
            </a:fld>
            <a:endParaRPr lang="nl-NL" altLang="nl-NL" sz="1200">
              <a:solidFill>
                <a:srgbClr val="000000"/>
              </a:solidFill>
            </a:endParaRPr>
          </a:p>
        </p:txBody>
      </p:sp>
    </p:spTree>
    <p:extLst>
      <p:ext uri="{BB962C8B-B14F-4D97-AF65-F5344CB8AC3E}">
        <p14:creationId xmlns:p14="http://schemas.microsoft.com/office/powerpoint/2010/main" val="2040555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r>
              <a:rPr lang="nl-NL" b="0" u="none" dirty="0"/>
              <a:t>“Wat denk je dat je met programmeren kunt maken?</a:t>
            </a:r>
            <a:r>
              <a:rPr lang="nl-NL"/>
              <a:t> </a:t>
            </a:r>
            <a:r>
              <a:rPr lang="nl-NL" sz="1200" kern="1200" dirty="0">
                <a:solidFill>
                  <a:schemeClr val="tx1"/>
                </a:solidFill>
                <a:effectLst/>
                <a:latin typeface="+mn-lt"/>
              </a:rPr>
              <a:t>Programmeren kun je toepassen op alles wat je belangrijk vindt.” </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rPr>
              <a:t>*VOORBEELDEN DIE U KUNT GEBRUIKEN</a:t>
            </a:r>
            <a:endParaRPr lang="nl-NL" dirty="0"/>
          </a:p>
          <a:p>
            <a:pPr marL="628650" lvl="1" indent="-171450">
              <a:buFont typeface="Arial"/>
              <a:buChar char="•"/>
            </a:pPr>
            <a:r>
              <a:rPr lang="nl-NL" sz="1200" kern="1200" dirty="0">
                <a:solidFill>
                  <a:schemeClr val="tx1"/>
                </a:solidFill>
                <a:effectLst/>
                <a:latin typeface="+mn-lt"/>
              </a:rPr>
              <a:t>Als je interesse hebt in </a:t>
            </a:r>
            <a:r>
              <a:rPr lang="nl-NL" sz="1200" b="1" kern="1200" dirty="0">
                <a:solidFill>
                  <a:schemeClr val="tx1"/>
                </a:solidFill>
                <a:effectLst/>
                <a:latin typeface="+mn-lt"/>
              </a:rPr>
              <a:t>vrijwilligerswerk</a:t>
            </a:r>
            <a:r>
              <a:rPr lang="nl-NL" sz="1200" kern="1200" dirty="0">
                <a:solidFill>
                  <a:schemeClr val="tx1"/>
                </a:solidFill>
                <a:effectLst/>
                <a:latin typeface="+mn-lt"/>
              </a:rPr>
              <a:t>, kun je een website bouwen om vrienden en anderen bij elkaar te krijgen met wie je vrijwilligerswerk kunt doen.</a:t>
            </a:r>
            <a:endParaRPr lang="nl-NL" dirty="0">
              <a:effectLst/>
            </a:endParaRPr>
          </a:p>
          <a:p>
            <a:pPr marL="628650" lvl="1" indent="-171450">
              <a:buFont typeface="Arial"/>
              <a:buChar char="•"/>
            </a:pPr>
            <a:r>
              <a:rPr lang="nl-NL" sz="1200" kern="1200" dirty="0">
                <a:solidFill>
                  <a:schemeClr val="tx1"/>
                </a:solidFill>
                <a:effectLst/>
                <a:latin typeface="+mn-lt"/>
              </a:rPr>
              <a:t>Als je veel om </a:t>
            </a:r>
            <a:r>
              <a:rPr lang="nl-NL" sz="1200" b="1" kern="1200" dirty="0">
                <a:solidFill>
                  <a:schemeClr val="tx1"/>
                </a:solidFill>
                <a:effectLst/>
                <a:latin typeface="+mn-lt"/>
              </a:rPr>
              <a:t>sport </a:t>
            </a:r>
            <a:r>
              <a:rPr lang="nl-NL" sz="1200" kern="1200" dirty="0">
                <a:solidFill>
                  <a:schemeClr val="tx1"/>
                </a:solidFill>
                <a:effectLst/>
                <a:latin typeface="+mn-lt"/>
              </a:rPr>
              <a:t>geeft, kun je een app maken die de resultaten van je favoriete team laat zien.</a:t>
            </a:r>
            <a:endParaRPr lang="nl-NL" dirty="0">
              <a:effectLst/>
            </a:endParaRPr>
          </a:p>
          <a:p>
            <a:pPr marL="628650" lvl="1" indent="-171450">
              <a:buFont typeface="Arial"/>
              <a:buChar char="•"/>
            </a:pPr>
            <a:r>
              <a:rPr lang="nl-NL" sz="1200" kern="1200" dirty="0">
                <a:solidFill>
                  <a:schemeClr val="tx1"/>
                </a:solidFill>
                <a:effectLst/>
                <a:latin typeface="+mn-lt"/>
              </a:rPr>
              <a:t>Als je van </a:t>
            </a:r>
            <a:r>
              <a:rPr lang="nl-NL" sz="1200" b="1" kern="1200" dirty="0">
                <a:solidFill>
                  <a:schemeClr val="tx1"/>
                </a:solidFill>
                <a:effectLst/>
                <a:latin typeface="+mn-lt"/>
              </a:rPr>
              <a:t>muziek</a:t>
            </a:r>
            <a:r>
              <a:rPr lang="nl-NL" sz="1200" kern="1200" dirty="0">
                <a:solidFill>
                  <a:schemeClr val="tx1"/>
                </a:solidFill>
                <a:effectLst/>
                <a:latin typeface="+mn-lt"/>
              </a:rPr>
              <a:t> houdt, kun je een website bouwen waarmee je wekelijkse afspeellijsten en recensies van albums met je vrienden kunt delen.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Nogmaals</a:t>
            </a:r>
            <a:r>
              <a:rPr lang="nl-NL"/>
              <a:t> </a:t>
            </a:r>
            <a:r>
              <a:rPr lang="nl-NL" altLang="nl-NL" dirty="0">
                <a:solidFill>
                  <a:srgbClr val="000000"/>
                </a:solidFill>
              </a:rPr>
              <a:t>benadrukken</a:t>
            </a:r>
            <a:r>
              <a:rPr lang="nl-NL"/>
              <a:t> </a:t>
            </a:r>
            <a:r>
              <a:rPr lang="nl-NL" altLang="nl-NL" dirty="0">
                <a:solidFill>
                  <a:srgbClr val="000000"/>
                </a:solidFill>
              </a:rPr>
              <a:t>dat</a:t>
            </a:r>
            <a:r>
              <a:rPr lang="nl-NL"/>
              <a:t> </a:t>
            </a:r>
            <a:r>
              <a:rPr lang="nl-NL" altLang="nl-NL" dirty="0">
                <a:solidFill>
                  <a:srgbClr val="000000"/>
                </a:solidFill>
              </a:rPr>
              <a:t>programmeren</a:t>
            </a:r>
            <a:r>
              <a:rPr lang="nl-NL"/>
              <a:t> </a:t>
            </a:r>
            <a:r>
              <a:rPr lang="nl-NL" altLang="nl-NL" dirty="0">
                <a:solidFill>
                  <a:srgbClr val="000000"/>
                </a:solidFill>
              </a:rPr>
              <a:t>eindeloos</a:t>
            </a:r>
            <a:r>
              <a:rPr lang="nl-NL"/>
              <a:t> </a:t>
            </a:r>
            <a:r>
              <a:rPr lang="nl-NL" altLang="nl-NL" dirty="0">
                <a:solidFill>
                  <a:srgbClr val="000000"/>
                </a:solidFill>
              </a:rPr>
              <a:t>veel</a:t>
            </a:r>
            <a:r>
              <a:rPr lang="nl-NL"/>
              <a:t> </a:t>
            </a:r>
            <a:r>
              <a:rPr lang="nl-NL" altLang="nl-NL" dirty="0">
                <a:solidFill>
                  <a:srgbClr val="000000"/>
                </a:solidFill>
              </a:rPr>
              <a:t>mogelijkheden</a:t>
            </a:r>
            <a:r>
              <a:rPr lang="nl-NL"/>
              <a:t> </a:t>
            </a:r>
            <a:r>
              <a:rPr lang="nl-NL" altLang="nl-NL" dirty="0">
                <a:solidFill>
                  <a:srgbClr val="000000"/>
                </a:solidFill>
              </a:rPr>
              <a:t>biedt. Dit is een</a:t>
            </a:r>
            <a:r>
              <a:rPr lang="nl-NL"/>
              <a:t> </a:t>
            </a:r>
            <a:r>
              <a:rPr lang="nl-NL" altLang="nl-NL" dirty="0">
                <a:solidFill>
                  <a:srgbClr val="000000"/>
                </a:solidFill>
              </a:rPr>
              <a:t>kans om de interesses van de deelnemers in de klas</a:t>
            </a:r>
            <a:r>
              <a:rPr lang="nl-NL"/>
              <a:t> </a:t>
            </a:r>
            <a:r>
              <a:rPr lang="nl-NL" altLang="nl-NL" dirty="0">
                <a:solidFill>
                  <a:srgbClr val="000000"/>
                </a:solidFill>
              </a:rPr>
              <a:t>naar</a:t>
            </a:r>
            <a:r>
              <a:rPr lang="nl-NL"/>
              <a:t> </a:t>
            </a:r>
            <a:r>
              <a:rPr lang="nl-NL" altLang="nl-NL" dirty="0">
                <a:solidFill>
                  <a:srgbClr val="000000"/>
                </a:solidFill>
              </a:rPr>
              <a:t>boven</a:t>
            </a:r>
            <a:r>
              <a:rPr lang="nl-NL"/>
              <a:t> </a:t>
            </a:r>
            <a:r>
              <a:rPr lang="nl-NL" altLang="nl-NL" dirty="0">
                <a:solidFill>
                  <a:srgbClr val="000000"/>
                </a:solidFill>
              </a:rPr>
              <a:t>te</a:t>
            </a:r>
            <a:r>
              <a:rPr lang="nl-NL"/>
              <a:t> </a:t>
            </a:r>
            <a:r>
              <a:rPr lang="nl-NL" altLang="nl-NL" dirty="0">
                <a:solidFill>
                  <a:srgbClr val="000000"/>
                </a:solidFill>
              </a:rPr>
              <a:t>brengen. Probeer</a:t>
            </a:r>
            <a:r>
              <a:rPr lang="nl-NL"/>
              <a:t> </a:t>
            </a:r>
            <a:r>
              <a:rPr lang="nl-NL" altLang="nl-NL" dirty="0">
                <a:solidFill>
                  <a:srgbClr val="000000"/>
                </a:solidFill>
              </a:rPr>
              <a:t>te</a:t>
            </a:r>
            <a:r>
              <a:rPr lang="nl-NL"/>
              <a:t> </a:t>
            </a:r>
            <a:r>
              <a:rPr lang="nl-NL" altLang="nl-NL" dirty="0">
                <a:solidFill>
                  <a:srgbClr val="000000"/>
                </a:solidFill>
              </a:rPr>
              <a:t>benadrukken</a:t>
            </a:r>
            <a:r>
              <a:rPr lang="nl-NL"/>
              <a:t> </a:t>
            </a:r>
            <a:r>
              <a:rPr lang="nl-NL" altLang="nl-NL" dirty="0">
                <a:solidFill>
                  <a:srgbClr val="000000"/>
                </a:solidFill>
              </a:rPr>
              <a:t>dat</a:t>
            </a:r>
            <a:r>
              <a:rPr lang="nl-NL"/>
              <a:t> </a:t>
            </a:r>
            <a:r>
              <a:rPr lang="nl-NL" altLang="nl-NL" dirty="0">
                <a:solidFill>
                  <a:srgbClr val="000000"/>
                </a:solidFill>
              </a:rPr>
              <a:t>ze</a:t>
            </a:r>
            <a:r>
              <a:rPr lang="nl-NL"/>
              <a:t> </a:t>
            </a:r>
            <a:r>
              <a:rPr lang="nl-NL" altLang="nl-NL" dirty="0">
                <a:solidFill>
                  <a:srgbClr val="000000"/>
                </a:solidFill>
              </a:rPr>
              <a:t>programmeren</a:t>
            </a:r>
            <a:r>
              <a:rPr lang="nl-NL"/>
              <a:t> </a:t>
            </a:r>
            <a:r>
              <a:rPr lang="nl-NL" altLang="nl-NL" dirty="0">
                <a:solidFill>
                  <a:srgbClr val="000000"/>
                </a:solidFill>
              </a:rPr>
              <a:t>kunnen</a:t>
            </a:r>
            <a:r>
              <a:rPr lang="nl-NL"/>
              <a:t> </a:t>
            </a:r>
            <a:r>
              <a:rPr lang="nl-NL" altLang="nl-NL" dirty="0">
                <a:solidFill>
                  <a:srgbClr val="000000"/>
                </a:solidFill>
              </a:rPr>
              <a:t>gebruiken</a:t>
            </a:r>
            <a:r>
              <a:rPr lang="nl-NL"/>
              <a:t> </a:t>
            </a:r>
            <a:r>
              <a:rPr lang="nl-NL" altLang="nl-NL" dirty="0">
                <a:solidFill>
                  <a:srgbClr val="000000"/>
                </a:solidFill>
              </a:rPr>
              <a:t>voor</a:t>
            </a:r>
            <a:r>
              <a:rPr lang="nl-NL"/>
              <a:t> </a:t>
            </a:r>
            <a:r>
              <a:rPr lang="nl-NL" altLang="nl-NL" dirty="0">
                <a:solidFill>
                  <a:srgbClr val="000000"/>
                </a:solidFill>
              </a:rPr>
              <a:t>alles wat ze</a:t>
            </a:r>
            <a:r>
              <a:rPr lang="nl-NL"/>
              <a:t> </a:t>
            </a:r>
            <a:r>
              <a:rPr lang="nl-NL" altLang="nl-NL" dirty="0">
                <a:solidFill>
                  <a:srgbClr val="000000"/>
                </a:solidFill>
              </a:rPr>
              <a:t>belangrijk</a:t>
            </a:r>
            <a:r>
              <a:rPr lang="nl-NL"/>
              <a:t> </a:t>
            </a:r>
            <a:r>
              <a:rPr lang="nl-NL" altLang="nl-NL" dirty="0">
                <a:solidFill>
                  <a:srgbClr val="000000"/>
                </a:solidFill>
              </a:rPr>
              <a:t>vinden. </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9D27CE5-C834-4A0F-BFD4-261AB8AB7455}" type="slidenum">
              <a:rPr lang="en-US" altLang="nl-NL" sz="1200" smtClean="0">
                <a:solidFill>
                  <a:srgbClr val="000000"/>
                </a:solidFill>
              </a:rPr>
              <a:pPr defTabSz="712788" fontAlgn="base">
                <a:spcBef>
                  <a:spcPct val="0"/>
                </a:spcBef>
                <a:spcAft>
                  <a:spcPct val="0"/>
                </a:spcAft>
                <a:buSzPct val="100000"/>
              </a:pPr>
              <a:t>23</a:t>
            </a:fld>
            <a:endParaRPr lang="nl-NL" altLang="nl-NL" sz="1200">
              <a:solidFill>
                <a:srgbClr val="000000"/>
              </a:solidFill>
            </a:endParaRPr>
          </a:p>
        </p:txBody>
      </p:sp>
    </p:spTree>
    <p:extLst>
      <p:ext uri="{BB962C8B-B14F-4D97-AF65-F5344CB8AC3E}">
        <p14:creationId xmlns:p14="http://schemas.microsoft.com/office/powerpoint/2010/main" val="275487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"Jullie</a:t>
            </a:r>
            <a:r>
              <a:rPr lang="nl-NL" dirty="0"/>
              <a:t> </a:t>
            </a:r>
            <a:r>
              <a:rPr lang="nl-NL" altLang="nl-NL" dirty="0">
                <a:solidFill>
                  <a:srgbClr val="000000"/>
                </a:solidFill>
              </a:rPr>
              <a:t>zijn al aardig op weg om programmeerexperts</a:t>
            </a:r>
            <a:r>
              <a:rPr lang="nl-NL" dirty="0"/>
              <a:t> </a:t>
            </a:r>
            <a:r>
              <a:rPr lang="nl-NL" altLang="nl-NL" dirty="0">
                <a:solidFill>
                  <a:srgbClr val="000000"/>
                </a:solidFill>
              </a:rPr>
              <a:t>te</a:t>
            </a:r>
            <a:r>
              <a:rPr lang="nl-NL" dirty="0"/>
              <a:t> </a:t>
            </a:r>
            <a:r>
              <a:rPr lang="nl-NL" altLang="nl-NL" dirty="0">
                <a:solidFill>
                  <a:srgbClr val="000000"/>
                </a:solidFill>
              </a:rPr>
              <a:t>worden. Dit</a:t>
            </a:r>
            <a:r>
              <a:rPr lang="nl-NL" dirty="0"/>
              <a:t> </a:t>
            </a:r>
            <a:r>
              <a:rPr lang="nl-NL" altLang="nl-NL" dirty="0">
                <a:solidFill>
                  <a:srgbClr val="000000"/>
                </a:solidFill>
              </a:rPr>
              <a:t>zijn</a:t>
            </a:r>
            <a:r>
              <a:rPr lang="nl-NL" dirty="0"/>
              <a:t> </a:t>
            </a:r>
            <a:r>
              <a:rPr lang="nl-NL" altLang="nl-NL" dirty="0">
                <a:solidFill>
                  <a:srgbClr val="000000"/>
                </a:solidFill>
              </a:rPr>
              <a:t>een</a:t>
            </a:r>
            <a:r>
              <a:rPr lang="nl-NL" dirty="0"/>
              <a:t> </a:t>
            </a:r>
            <a:r>
              <a:rPr lang="nl-NL" altLang="nl-NL" dirty="0">
                <a:solidFill>
                  <a:srgbClr val="000000"/>
                </a:solidFill>
              </a:rPr>
              <a:t>paar</a:t>
            </a:r>
            <a:r>
              <a:rPr lang="nl-NL" dirty="0"/>
              <a:t> </a:t>
            </a:r>
            <a:r>
              <a:rPr lang="nl-NL" altLang="nl-NL" dirty="0">
                <a:solidFill>
                  <a:srgbClr val="000000"/>
                </a:solidFill>
              </a:rPr>
              <a:t>leuke</a:t>
            </a:r>
            <a:r>
              <a:rPr lang="nl-NL" dirty="0"/>
              <a:t> </a:t>
            </a:r>
            <a:r>
              <a:rPr lang="nl-NL" altLang="nl-NL" dirty="0">
                <a:solidFill>
                  <a:srgbClr val="000000"/>
                </a:solidFill>
              </a:rPr>
              <a:t>stappen om te</a:t>
            </a:r>
            <a:r>
              <a:rPr lang="nl-NL" dirty="0"/>
              <a:t> </a:t>
            </a:r>
            <a:r>
              <a:rPr lang="nl-NL" altLang="nl-NL" dirty="0">
                <a:solidFill>
                  <a:srgbClr val="000000"/>
                </a:solidFill>
              </a:rPr>
              <a:t>doen! Schrijf</a:t>
            </a:r>
            <a:r>
              <a:rPr lang="nl-NL" dirty="0"/>
              <a:t> </a:t>
            </a:r>
            <a:r>
              <a:rPr lang="nl-NL" altLang="nl-NL" dirty="0">
                <a:solidFill>
                  <a:srgbClr val="000000"/>
                </a:solidFill>
              </a:rPr>
              <a:t>deze links op en.... blijf</a:t>
            </a:r>
            <a:r>
              <a:rPr lang="nl-NL" dirty="0"/>
              <a:t> </a:t>
            </a:r>
            <a:r>
              <a:rPr lang="nl-NL" altLang="nl-NL" dirty="0">
                <a:solidFill>
                  <a:srgbClr val="000000"/>
                </a:solidFill>
              </a:rPr>
              <a:t>programmeren!"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Jonge</a:t>
            </a:r>
            <a:r>
              <a:rPr lang="nl-NL" dirty="0"/>
              <a:t> </a:t>
            </a:r>
            <a:r>
              <a:rPr lang="nl-NL" altLang="nl-NL" dirty="0">
                <a:solidFill>
                  <a:srgbClr val="000000"/>
                </a:solidFill>
              </a:rPr>
              <a:t>mensen</a:t>
            </a:r>
            <a:r>
              <a:rPr lang="nl-NL" dirty="0"/>
              <a:t> </a:t>
            </a:r>
            <a:r>
              <a:rPr lang="nl-NL" altLang="nl-NL" dirty="0">
                <a:solidFill>
                  <a:srgbClr val="000000"/>
                </a:solidFill>
              </a:rPr>
              <a:t>stimuleren om door te</a:t>
            </a:r>
            <a:r>
              <a:rPr lang="nl-NL" dirty="0"/>
              <a:t> </a:t>
            </a:r>
            <a:r>
              <a:rPr lang="nl-NL" altLang="nl-NL" dirty="0">
                <a:solidFill>
                  <a:srgbClr val="000000"/>
                </a:solidFill>
              </a:rPr>
              <a:t>gaan met programmeren.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OPMERKING VOOR DE BEGELEIDER:</a:t>
            </a:r>
          </a:p>
          <a:p>
            <a:r>
              <a:rPr lang="nl-NL" sz="1200" kern="1200" dirty="0">
                <a:solidFill>
                  <a:schemeClr val="tx1"/>
                </a:solidFill>
                <a:effectLst/>
                <a:latin typeface="+mn-lt"/>
              </a:rPr>
              <a:t>Deelnemers hebben toegang tot hun </a:t>
            </a:r>
            <a:r>
              <a:rPr lang="nl-NL" sz="1200" b="1" kern="1200" dirty="0">
                <a:solidFill>
                  <a:schemeClr val="tx1"/>
                </a:solidFill>
                <a:effectLst/>
                <a:latin typeface="+mn-lt"/>
              </a:rPr>
              <a:t>Hour of Code</a:t>
            </a:r>
            <a:r>
              <a:rPr lang="nl-NL" sz="1200" b="1" kern="1200" baseline="30000" dirty="0">
                <a:solidFill>
                  <a:schemeClr val="tx1"/>
                </a:solidFill>
                <a:effectLst/>
                <a:latin typeface="+mn-lt"/>
              </a:rPr>
              <a:t>TM</a:t>
            </a:r>
            <a:r>
              <a:rPr lang="nl-NL" sz="1200" b="1" kern="1200" dirty="0">
                <a:solidFill>
                  <a:schemeClr val="tx1"/>
                </a:solidFill>
                <a:effectLst/>
                <a:latin typeface="+mn-lt"/>
              </a:rPr>
              <a:t>-certificaten </a:t>
            </a:r>
            <a:r>
              <a:rPr lang="nl-NL" sz="1200" kern="1200" dirty="0">
                <a:solidFill>
                  <a:schemeClr val="tx1"/>
                </a:solidFill>
                <a:effectLst/>
                <a:latin typeface="+mn-lt"/>
              </a:rPr>
              <a:t>vanaf het moment dat ze met de Hour of </a:t>
            </a:r>
            <a:r>
              <a:rPr lang="nl-NL" b="0" u="none" baseline="0" dirty="0"/>
              <a:t>Code</a:t>
            </a:r>
            <a:r>
              <a:rPr lang="nl-NL" b="0" u="none" baseline="30000" dirty="0"/>
              <a:t>TM</a:t>
            </a:r>
            <a:r>
              <a:rPr lang="nl-NL" sz="1200" kern="1200" dirty="0">
                <a:solidFill>
                  <a:schemeClr val="tx1"/>
                </a:solidFill>
                <a:effectLst/>
                <a:latin typeface="+mn-lt"/>
              </a:rPr>
              <a:t>-tutorial zijn begonnen, en na hun Hour of Code</a:t>
            </a:r>
            <a:r>
              <a:rPr lang="nl-NL" sz="1200" kern="1200" baseline="30000" dirty="0">
                <a:solidFill>
                  <a:schemeClr val="tx1"/>
                </a:solidFill>
                <a:effectLst/>
                <a:latin typeface="+mn-lt"/>
              </a:rPr>
              <a:t>TM</a:t>
            </a:r>
            <a:r>
              <a:rPr lang="nl-NL" sz="1200" kern="1200" dirty="0">
                <a:solidFill>
                  <a:schemeClr val="tx1"/>
                </a:solidFill>
                <a:effectLst/>
                <a:latin typeface="+mn-lt"/>
              </a:rPr>
              <a:t>-evenement, via code.org.</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rPr>
              <a:t>Pas de informatie op de aanvullende dia aan zodat die geschikt is voor de toehoorders:</a:t>
            </a:r>
          </a:p>
          <a:p>
            <a:endParaRPr lang="nl-NL" sz="1200" b="1" u="none" kern="1200" dirty="0">
              <a:solidFill>
                <a:schemeClr val="tx1"/>
              </a:solidFill>
              <a:effectLst/>
              <a:latin typeface="+mn-lt"/>
              <a:ea typeface="+mn-ea"/>
              <a:cs typeface="+mn-cs"/>
            </a:endParaRPr>
          </a:p>
          <a:p>
            <a:r>
              <a:rPr lang="nl-NL" sz="1200" b="1" u="none" kern="1200" dirty="0">
                <a:solidFill>
                  <a:schemeClr val="tx1"/>
                </a:solidFill>
                <a:effectLst/>
                <a:latin typeface="+mn-lt"/>
              </a:rPr>
              <a:t>Deelnemers kunnen hun code uploaden in Minecraft: Education Edition en/of Minecraft voor Windows 10, mits beschikbaar.</a:t>
            </a:r>
          </a:p>
          <a:p>
            <a:r>
              <a:rPr lang="nl-NL" sz="1200" b="0" u="none" kern="1200" dirty="0">
                <a:solidFill>
                  <a:schemeClr val="tx1"/>
                </a:solidFill>
                <a:effectLst/>
                <a:latin typeface="+mn-lt"/>
              </a:rPr>
              <a:t>Deelnemers kunnen Code Studio gebruiken om hun code in de echte game te importeren – en hun code tot leven zien komen!</a:t>
            </a:r>
          </a:p>
          <a:p>
            <a:endParaRPr lang="nl-NL"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rPr>
              <a:t>Minecraft: Education Edition: ontdekken</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rPr>
              <a:t>Minecraft: Education Edition is gemaakt voor scholen en wordt geleverd met beheerhulpmiddelen voor in de klas, met lesplannen en nog veel meer. Ga voor meer informatie naar </a:t>
            </a:r>
            <a:r>
              <a:rPr lang="nl-NL" sz="1200" u="sng" kern="1200" dirty="0">
                <a:solidFill>
                  <a:schemeClr val="tx1"/>
                </a:solidFill>
                <a:effectLst/>
                <a:latin typeface="+mn-lt"/>
                <a:hlinkClick r:id="rId3"/>
              </a:rPr>
              <a:t>https://education.minecraft.net</a:t>
            </a:r>
            <a:r>
              <a:rPr lang="nl-NL" sz="1200" kern="1200" dirty="0">
                <a:solidFill>
                  <a:schemeClr val="tx1"/>
                </a:solidFill>
                <a:effectLst/>
                <a:latin typeface="+mn-lt"/>
              </a:rPr>
              <a:t>.</a:t>
            </a:r>
            <a:endParaRPr lang="nl-N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rPr>
              <a:t>Onderzoek manieren om uw community van digitale vaardigheden te voorzien, van digitale kennis tot computerwetenschap</a:t>
            </a:r>
            <a:br>
              <a:rPr dirty="0"/>
            </a:br>
            <a:r>
              <a:rPr lang="nl-NL" sz="1200" kern="1200" dirty="0">
                <a:solidFill>
                  <a:schemeClr val="tx1"/>
                </a:solidFill>
                <a:effectLst/>
                <a:latin typeface="+mn-lt"/>
              </a:rPr>
              <a:t>https://Microsoft.com/digitalskills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sz="1200" b="1" kern="1200" dirty="0">
                <a:solidFill>
                  <a:schemeClr val="tx1"/>
                </a:solidFill>
                <a:effectLst/>
                <a:latin typeface="+mn-lt"/>
              </a:rPr>
              <a:t>Code.org (</a:t>
            </a:r>
            <a:r>
              <a:rPr lang="nl-NL" sz="1200" b="1" kern="1200" dirty="0">
                <a:solidFill>
                  <a:schemeClr val="tx1"/>
                </a:solidFill>
                <a:effectLst/>
                <a:latin typeface="+mn-lt"/>
                <a:hlinkClick r:id="rId4"/>
              </a:rPr>
              <a:t>https://code.org/educate</a:t>
            </a:r>
            <a:r>
              <a:rPr lang="nl-NL" sz="1200" b="1" kern="1200" dirty="0">
                <a:solidFill>
                  <a:schemeClr val="tx1"/>
                </a:solidFill>
                <a:effectLst/>
                <a:latin typeface="+mn-lt"/>
              </a:rPr>
              <a:t>)</a:t>
            </a:r>
            <a:r>
              <a:rPr lang="nl-NL" altLang="nl-NL" dirty="0">
                <a:solidFill>
                  <a:srgbClr val="000000"/>
                </a:solidFill>
              </a:rPr>
              <a:t> Ga verder dan alleen een Hour of Code™ met de tools voor docenten van Code.org. Je hebt geen ervaring nodig om informatica in je klaslokaal te gaan geven. Code.org biedt lesroosters, lesplannen, professionele leerprogramma's van hoge kwaliteit en veel geweldige tools voor alle niveaus: alles dat je nodig hebt en ook nog eens gratis. Ga naar </a:t>
            </a:r>
            <a:r>
              <a:rPr lang="nl-NL" sz="1200" kern="1200" dirty="0">
                <a:solidFill>
                  <a:schemeClr val="tx1"/>
                </a:solidFill>
                <a:effectLst/>
                <a:latin typeface="+mn-lt"/>
                <a:hlinkClick r:id="rId5"/>
              </a:rPr>
              <a:t>code.org/educate</a:t>
            </a:r>
            <a:r>
              <a:rPr lang="nl-NL" altLang="nl-NL" dirty="0">
                <a:solidFill>
                  <a:srgbClr val="000000"/>
                </a:solidFill>
              </a:rPr>
              <a:t> en kies je niveau om aan de slag te gaan!</a:t>
            </a:r>
          </a:p>
          <a:p>
            <a:pPr eaLnBrk="1" hangingPunct="1">
              <a:spcBef>
                <a:spcPct val="0"/>
              </a:spcBef>
            </a:pPr>
            <a:r>
              <a:rPr lang="nl-NL" altLang="nl-NL" dirty="0">
                <a:solidFill>
                  <a:srgbClr val="000000"/>
                </a:solidFill>
              </a:rPr>
              <a:t> </a:t>
            </a:r>
          </a:p>
          <a:p>
            <a:pPr eaLnBrk="1" hangingPunct="1">
              <a:spcBef>
                <a:spcPct val="0"/>
              </a:spcBef>
            </a:pPr>
            <a:r>
              <a:rPr lang="nl-NL" sz="1200" b="1" kern="1200" dirty="0">
                <a:solidFill>
                  <a:schemeClr val="tx1"/>
                </a:solidFill>
                <a:effectLst/>
                <a:latin typeface="+mn-lt"/>
              </a:rPr>
              <a:t>Code Studio (</a:t>
            </a:r>
            <a:r>
              <a:rPr lang="nl-NL" sz="1200" b="1" kern="1200" dirty="0">
                <a:solidFill>
                  <a:schemeClr val="tx1"/>
                </a:solidFill>
                <a:effectLst/>
                <a:latin typeface="+mn-lt"/>
                <a:hlinkClick r:id="rId6"/>
              </a:rPr>
              <a:t>https://studio.code.org</a:t>
            </a:r>
            <a:r>
              <a:rPr lang="nl-NL" sz="1200" b="1" kern="1200" dirty="0">
                <a:solidFill>
                  <a:schemeClr val="tx1"/>
                </a:solidFill>
                <a:effectLst/>
                <a:latin typeface="+mn-lt"/>
              </a:rPr>
              <a:t>)</a:t>
            </a:r>
            <a:r>
              <a:rPr lang="nl-NL" altLang="nl-NL" dirty="0">
                <a:solidFill>
                  <a:srgbClr val="000000"/>
                </a:solidFill>
              </a:rPr>
              <a:t> Heb je genoten tijdens de Hour of Code™? Er is nog veel meer te ontdekken in de wereld van de informatica! Code Studio biedt puzzels, games en cursussen voor alle leeftijden. Leer je eigen games en apps maken en deel ze vervolgens met je vrienden. Ga naar </a:t>
            </a:r>
            <a:r>
              <a:rPr lang="nl-NL" sz="1200" kern="1200" dirty="0">
                <a:solidFill>
                  <a:schemeClr val="tx1"/>
                </a:solidFill>
                <a:effectLst/>
                <a:latin typeface="+mn-lt"/>
                <a:hlinkClick r:id="rId7"/>
              </a:rPr>
              <a:t>studio.code.org</a:t>
            </a:r>
            <a:r>
              <a:rPr lang="nl-NL" altLang="nl-NL" dirty="0">
                <a:solidFill>
                  <a:srgbClr val="000000"/>
                </a:solidFill>
              </a:rPr>
              <a:t> en ga vandaag nog aan de slag!</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40B69511-9C8D-4EDD-BC9E-E1D46D970ECD}" type="slidenum">
              <a:rPr lang="en-US" altLang="nl-NL" sz="1200" smtClean="0">
                <a:solidFill>
                  <a:srgbClr val="000000"/>
                </a:solidFill>
              </a:rPr>
              <a:pPr defTabSz="712788" fontAlgn="base">
                <a:spcBef>
                  <a:spcPct val="0"/>
                </a:spcBef>
                <a:spcAft>
                  <a:spcPct val="0"/>
                </a:spcAft>
                <a:buSzPct val="100000"/>
              </a:pPr>
              <a:t>24</a:t>
            </a:fld>
            <a:endParaRPr lang="nl-NL" altLang="nl-NL" sz="1200">
              <a:solidFill>
                <a:srgbClr val="000000"/>
              </a:solidFill>
            </a:endParaRPr>
          </a:p>
        </p:txBody>
      </p:sp>
    </p:spTree>
    <p:extLst>
      <p:ext uri="{BB962C8B-B14F-4D97-AF65-F5344CB8AC3E}">
        <p14:creationId xmlns:p14="http://schemas.microsoft.com/office/powerpoint/2010/main" val="1922799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LEERDOEL VAN DE DIA: </a:t>
            </a:r>
            <a:endParaRPr lang="nl-NL" dirty="0"/>
          </a:p>
          <a:p>
            <a:pPr eaLnBrk="1" hangingPunct="1">
              <a:spcBef>
                <a:spcPct val="0"/>
              </a:spcBef>
            </a:pPr>
            <a:endParaRPr lang="nl-NL" altLang="nl-NL" dirty="0">
              <a:solidFill>
                <a:srgbClr val="000000"/>
              </a:solidFill>
            </a:endParaRPr>
          </a:p>
          <a:p>
            <a:r>
              <a:rPr lang="nl-NL" b="0" u="none" baseline="0" dirty="0"/>
              <a:t>Afsluiting van het evenement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dirty="0"/>
              <a:t> </a:t>
            </a:r>
            <a:r>
              <a:rPr lang="nl-NL" altLang="nl-NL" dirty="0">
                <a:solidFill>
                  <a:srgbClr val="000000"/>
                </a:solidFill>
              </a:rPr>
              <a:t>afbeelding</a:t>
            </a:r>
            <a:r>
              <a:rPr lang="nl-NL" dirty="0"/>
              <a:t> </a:t>
            </a:r>
            <a:r>
              <a:rPr lang="nl-NL" altLang="nl-NL" dirty="0">
                <a:solidFill>
                  <a:srgbClr val="000000"/>
                </a:solidFill>
              </a:rPr>
              <a:t>vervangt, zorg</a:t>
            </a:r>
            <a:r>
              <a:rPr lang="nl-NL" dirty="0"/>
              <a:t> </a:t>
            </a:r>
            <a:r>
              <a:rPr lang="nl-NL" altLang="nl-NL" dirty="0">
                <a:solidFill>
                  <a:srgbClr val="000000"/>
                </a:solidFill>
              </a:rPr>
              <a:t>dan</a:t>
            </a:r>
            <a:r>
              <a:rPr lang="nl-NL" dirty="0"/>
              <a:t> </a:t>
            </a:r>
            <a:r>
              <a:rPr lang="nl-NL" altLang="nl-NL" dirty="0">
                <a:solidFill>
                  <a:srgbClr val="000000"/>
                </a:solidFill>
              </a:rPr>
              <a:t>dat de vervangende</a:t>
            </a:r>
            <a:r>
              <a:rPr lang="nl-NL" dirty="0"/>
              <a:t> </a:t>
            </a:r>
            <a:r>
              <a:rPr lang="nl-NL" altLang="nl-NL" dirty="0">
                <a:solidFill>
                  <a:srgbClr val="000000"/>
                </a:solidFill>
              </a:rPr>
              <a:t>afbeelding</a:t>
            </a:r>
            <a:r>
              <a:rPr lang="nl-NL" dirty="0"/>
              <a:t> </a:t>
            </a:r>
            <a:r>
              <a:rPr lang="nl-NL" altLang="nl-NL" dirty="0">
                <a:solidFill>
                  <a:srgbClr val="000000"/>
                </a:solidFill>
              </a:rPr>
              <a:t>aan de volgende criteria voldoet: </a:t>
            </a:r>
          </a:p>
          <a:p>
            <a:pPr marL="628650" lvl="1" indent="-171450">
              <a:buFont typeface="Arial"/>
              <a:buChar char="•"/>
            </a:pPr>
            <a:r>
              <a:rPr lang="nl-NL" sz="1200" kern="1200" dirty="0">
                <a:solidFill>
                  <a:schemeClr val="tx1"/>
                </a:solidFill>
                <a:effectLst/>
                <a:latin typeface="+mn-lt"/>
              </a:rPr>
              <a:t>Met mannelijke en vrouwelijke deelnemers </a:t>
            </a:r>
          </a:p>
          <a:p>
            <a:pPr marL="628650" lvl="1" indent="-171450" eaLnBrk="1" hangingPunct="1">
              <a:spcBef>
                <a:spcPct val="0"/>
              </a:spcBef>
              <a:buFontTx/>
              <a:buChar char="•"/>
            </a:pPr>
            <a:r>
              <a:rPr lang="nl-NL" altLang="nl-NL" dirty="0">
                <a:solidFill>
                  <a:srgbClr val="000000"/>
                </a:solidFill>
              </a:rPr>
              <a:t>De deelnemers</a:t>
            </a:r>
            <a:r>
              <a:rPr lang="nl-NL" dirty="0"/>
              <a:t> </a:t>
            </a:r>
            <a:r>
              <a:rPr lang="nl-NL" altLang="nl-NL" dirty="0">
                <a:solidFill>
                  <a:srgbClr val="000000"/>
                </a:solidFill>
              </a:rPr>
              <a:t>hebben het naar</a:t>
            </a:r>
            <a:r>
              <a:rPr lang="nl-NL" dirty="0"/>
              <a:t> </a:t>
            </a:r>
            <a:r>
              <a:rPr lang="nl-NL" altLang="nl-NL" dirty="0">
                <a:solidFill>
                  <a:srgbClr val="000000"/>
                </a:solidFill>
              </a:rPr>
              <a:t>hun zin </a:t>
            </a:r>
          </a:p>
          <a:p>
            <a:pPr marL="628650" lvl="1" indent="-171450" eaLnBrk="1" hangingPunct="1">
              <a:spcBef>
                <a:spcPct val="0"/>
              </a:spcBef>
              <a:buFontTx/>
              <a:buChar char="•"/>
            </a:pPr>
            <a:r>
              <a:rPr lang="nl-NL" altLang="nl-NL" dirty="0">
                <a:solidFill>
                  <a:srgbClr val="000000"/>
                </a:solidFill>
              </a:rPr>
              <a:t>Er</a:t>
            </a:r>
            <a:r>
              <a:rPr lang="nl-NL" dirty="0"/>
              <a:t> </a:t>
            </a:r>
            <a:r>
              <a:rPr lang="nl-NL" altLang="nl-NL" dirty="0">
                <a:solidFill>
                  <a:srgbClr val="000000"/>
                </a:solidFill>
              </a:rPr>
              <a:t>staat</a:t>
            </a:r>
            <a:r>
              <a:rPr lang="nl-NL" dirty="0"/>
              <a:t> </a:t>
            </a:r>
            <a:r>
              <a:rPr lang="nl-NL" altLang="nl-NL" dirty="0">
                <a:solidFill>
                  <a:srgbClr val="000000"/>
                </a:solidFill>
              </a:rPr>
              <a:t>een</a:t>
            </a:r>
            <a:r>
              <a:rPr lang="nl-NL" dirty="0"/>
              <a:t> </a:t>
            </a:r>
            <a:r>
              <a:rPr lang="nl-NL" altLang="nl-NL" dirty="0">
                <a:solidFill>
                  <a:srgbClr val="000000"/>
                </a:solidFill>
              </a:rPr>
              <a:t>groep</a:t>
            </a:r>
            <a:r>
              <a:rPr lang="nl-NL" dirty="0"/>
              <a:t> </a:t>
            </a:r>
            <a:r>
              <a:rPr lang="nl-NL" altLang="nl-NL" dirty="0">
                <a:solidFill>
                  <a:srgbClr val="000000"/>
                </a:solidFill>
              </a:rPr>
              <a:t>mensen op, geen</a:t>
            </a:r>
            <a:r>
              <a:rPr lang="nl-NL" dirty="0"/>
              <a:t> </a:t>
            </a:r>
            <a:r>
              <a:rPr lang="nl-NL" altLang="nl-NL" dirty="0">
                <a:solidFill>
                  <a:srgbClr val="000000"/>
                </a:solidFill>
              </a:rPr>
              <a:t>losse</a:t>
            </a:r>
            <a:r>
              <a:rPr lang="nl-NL" dirty="0"/>
              <a:t> </a:t>
            </a:r>
            <a:r>
              <a:rPr lang="nl-NL" altLang="nl-NL" dirty="0">
                <a:solidFill>
                  <a:srgbClr val="000000"/>
                </a:solidFill>
              </a:rPr>
              <a:t>personen</a:t>
            </a:r>
            <a:r>
              <a:rPr lang="nl-NL" dirty="0"/>
              <a:t> </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5145CE8C-290E-4E0D-9006-5E15458480D7}" type="slidenum">
              <a:rPr lang="en-US" altLang="nl-NL" sz="1200" smtClean="0">
                <a:solidFill>
                  <a:srgbClr val="000000"/>
                </a:solidFill>
              </a:rPr>
              <a:pPr defTabSz="712788" fontAlgn="base">
                <a:spcBef>
                  <a:spcPct val="0"/>
                </a:spcBef>
                <a:spcAft>
                  <a:spcPct val="0"/>
                </a:spcAft>
                <a:buSzPct val="100000"/>
              </a:pPr>
              <a:t>25</a:t>
            </a:fld>
            <a:endParaRPr lang="nl-NL" altLang="nl-NL" sz="1200">
              <a:solidFill>
                <a:srgbClr val="000000"/>
              </a:solidFill>
            </a:endParaRPr>
          </a:p>
        </p:txBody>
      </p:sp>
    </p:spTree>
    <p:extLst>
      <p:ext uri="{BB962C8B-B14F-4D97-AF65-F5344CB8AC3E}">
        <p14:creationId xmlns:p14="http://schemas.microsoft.com/office/powerpoint/2010/main" val="270326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u="sng" dirty="0"/>
              <a:t>Copyright 2017: </a:t>
            </a:r>
          </a:p>
          <a:p>
            <a:r>
              <a:rPr lang="nl-NL" sz="1200" kern="1200" dirty="0">
                <a:solidFill>
                  <a:schemeClr val="tx1"/>
                </a:solidFill>
                <a:effectLst/>
                <a:latin typeface="+mn-lt"/>
              </a:rPr>
              <a:t>Deze presentatie wordt in licentie gegeven, niet verkocht. U mag deze inhoud niet kopiëren, aanpassen, wijzigen, er afgeleid werk van maken, distribueren, openbaar weergeven, verkopen of gebruiken voor commerciële doeleinden zonder de uitdrukkelijke, voorafgaande, schriftelijke toestemming van Microsoft Corporation. </a:t>
            </a:r>
          </a:p>
          <a:p>
            <a:r>
              <a:rPr lang="nl-NL" sz="1200" kern="1200" dirty="0">
                <a:solidFill>
                  <a:schemeClr val="tx1"/>
                </a:solidFill>
                <a:effectLst/>
                <a:latin typeface="+mn-lt"/>
              </a:rPr>
              <a:t> </a:t>
            </a:r>
          </a:p>
          <a:p>
            <a:r>
              <a:rPr lang="nl-NL" sz="1200" kern="1200" dirty="0">
                <a:solidFill>
                  <a:schemeClr val="tx1"/>
                </a:solidFill>
                <a:effectLst/>
                <a:latin typeface="+mn-lt"/>
              </a:rPr>
              <a:t>Deze presentatie wordt aan u geleverd 'as is'. Microsoft biedt geen uitdrukkelijke of impliciete garanties. Informatie en meningen in deze presentatie, inclusief URL's en andere verwijzingen naar websites, kunnen zonder voorafgaande kennisgeving worden gewijzigd. </a:t>
            </a:r>
          </a:p>
          <a:p>
            <a:r>
              <a:rPr lang="nl-NL" sz="1200" kern="1200" dirty="0">
                <a:solidFill>
                  <a:schemeClr val="tx1"/>
                </a:solidFill>
                <a:effectLst/>
                <a:latin typeface="+mn-lt"/>
              </a:rPr>
              <a:t> </a:t>
            </a:r>
          </a:p>
          <a:p>
            <a:r>
              <a:rPr lang="nl-NL" sz="1200" kern="1200" dirty="0">
                <a:solidFill>
                  <a:schemeClr val="tx1"/>
                </a:solidFill>
                <a:effectLst/>
                <a:latin typeface="+mn-lt"/>
              </a:rPr>
              <a:t>Sommige hier beschreven voorbeelden zijn uitsluitend gegeven ter illustratie en zijn fictief. Enige associatie of verband met de werkelijkheid is onbedoeld en mag niet worden geïnterpreteerd. </a:t>
            </a:r>
          </a:p>
          <a:p>
            <a:r>
              <a:rPr lang="nl-NL" sz="1200" kern="1200" dirty="0">
                <a:solidFill>
                  <a:schemeClr val="tx1"/>
                </a:solidFill>
                <a:effectLst/>
                <a:latin typeface="+mn-lt"/>
              </a:rPr>
              <a:t> </a:t>
            </a:r>
          </a:p>
          <a:p>
            <a:r>
              <a:rPr lang="nl-NL" sz="1200" kern="1200" dirty="0">
                <a:solidFill>
                  <a:schemeClr val="tx1"/>
                </a:solidFill>
                <a:effectLst/>
                <a:latin typeface="+mn-lt"/>
              </a:rPr>
              <a:t>U mag deze presentatie voor uzelf gebruiken, in klaslokalen en voor leerlingen als onderdeel van code.org en andere programmeringsevenementen. Deze presentatie verschaft geen wettelijke rechten op enige intellectuele eigendom in enig Microsoft-product. </a:t>
            </a:r>
          </a:p>
          <a:p>
            <a:r>
              <a:rPr lang="nl-NL" sz="1200" kern="1200" dirty="0">
                <a:solidFill>
                  <a:schemeClr val="tx1"/>
                </a:solidFill>
                <a:effectLst/>
                <a:latin typeface="+mn-lt"/>
              </a:rPr>
              <a:t> </a:t>
            </a:r>
          </a:p>
          <a:p>
            <a:r>
              <a:rPr lang="nl-NL" sz="1200" kern="1200" dirty="0">
                <a:solidFill>
                  <a:schemeClr val="tx1"/>
                </a:solidFill>
                <a:effectLst/>
                <a:latin typeface="+mn-lt"/>
              </a:rPr>
              <a:t>Microsoft en de handelsmerken vermeld op </a:t>
            </a:r>
            <a:r>
              <a:rPr lang="nl-NL" sz="1200" kern="1200" dirty="0">
                <a:solidFill>
                  <a:schemeClr val="tx1"/>
                </a:solidFill>
                <a:effectLst/>
                <a:latin typeface="+mn-lt"/>
                <a:hlinkClick r:id="rId3"/>
              </a:rPr>
              <a:t>http://www.microsoft.com/en-us/legal/intellectualproperty/trademarks/en-us.aspx </a:t>
            </a:r>
            <a:r>
              <a:rPr lang="nl-NL" sz="1200" kern="1200" dirty="0">
                <a:solidFill>
                  <a:schemeClr val="tx1"/>
                </a:solidFill>
                <a:effectLst/>
                <a:latin typeface="+mn-lt"/>
              </a:rPr>
              <a:t>zijn handelsmerken van de Microsoft-bedrijvengroep. Alle andere handelsmerken zijn eigendom van hun respectieve eigenaars.</a:t>
            </a:r>
          </a:p>
          <a:p>
            <a:endParaRPr lang="nl-NL"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 Code.org, 2017. Code.org®, het CODE-logo en Hour of Code® zijn handelsmerken van Code.org</a:t>
            </a: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Mojang © 2017. "Minecraft" is een handelsmerk van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 2017 Microsoft Corporation. Alle rechten voorbehouden.</a:t>
            </a:r>
            <a:endParaRPr lang="nl-NL" altLang="nl-NL" dirty="0">
              <a:solidFill>
                <a:srgbClr val="000000"/>
              </a:solidFill>
            </a:endParaRP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9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r>
              <a:rPr lang="nl-NL" b="0" u="none" dirty="0"/>
              <a:t>“Waar denk je aan bij het woord ‘programmeren’? Denk een paar minuten na over ‘programmeren’ en wat dat woord voor jou betekent.”</a:t>
            </a:r>
          </a:p>
          <a:p>
            <a:endParaRPr lang="nl-NL" b="0" u="none" baseline="0" dirty="0"/>
          </a:p>
          <a:p>
            <a:r>
              <a:rPr lang="nl-NL" b="0" u="none" baseline="0" dirty="0"/>
              <a:t>[Discussie starten]</a:t>
            </a:r>
          </a:p>
          <a:p>
            <a:endParaRPr lang="nl-NL"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“Nu gaan we naar een korte video kijken waarin je ziet hoe populair programmeren is geworden, en hoeveel jonge mensen, zoals jij, het al hebben uitgeprobeerd!”</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endParaRPr lang="nl-NL" dirty="0"/>
          </a:p>
          <a:p>
            <a:pPr eaLnBrk="1" hangingPunct="1">
              <a:spcBef>
                <a:spcPct val="0"/>
              </a:spcBef>
            </a:pPr>
            <a:endParaRPr lang="nl-NL" altLang="nl-NL" dirty="0">
              <a:solidFill>
                <a:srgbClr val="000000"/>
              </a:solidFill>
            </a:endParaRPr>
          </a:p>
          <a:p>
            <a:pPr>
              <a:defRPr/>
            </a:pPr>
            <a:r>
              <a:rPr lang="nl-NL" dirty="0"/>
              <a:t>Doel: een </a:t>
            </a:r>
            <a:r>
              <a:rPr lang="nl-NL" b="0" u="none" baseline="0" dirty="0"/>
              <a:t>discussie starten en inschatten welke vooronderstellingen jonge mensen misschien hebben over programmeren. We weten dat er een aantal algemene misvattingen zijn over programmeren en computerwetenschap: dat het alleen geschikt is voor wie goed is in wiskunde, voor ‘nerds’, of vooral iets voor jongens.</a:t>
            </a:r>
            <a:r>
              <a:rPr lang="nl-NL" dirty="0"/>
              <a:t> </a:t>
            </a:r>
            <a:r>
              <a:rPr lang="nl-NL" kern="1200" dirty="0">
                <a:effectLst/>
                <a:latin typeface="+mn-lt"/>
              </a:rPr>
              <a:t>In de volgende dia’s zetten we eventuele misvattingen recht over programmeren, om de ideeën van de deelnemers bij te stellen voordat we naar de tutorial gaan.</a:t>
            </a:r>
            <a:r>
              <a:rPr lang="nl-NL" dirty="0"/>
              <a:t> </a:t>
            </a:r>
            <a:endParaRPr lang="nl-NL" b="1" u="sng" dirty="0"/>
          </a:p>
          <a:p>
            <a:endParaRPr lang="nl-NL" b="1" dirty="0"/>
          </a:p>
          <a:p>
            <a:r>
              <a:rPr lang="nl-NL" b="1" u="sng" dirty="0"/>
              <a:t>OPMERKINGEN VOOR DE BEGELEIDER:</a:t>
            </a:r>
          </a:p>
          <a:p>
            <a:r>
              <a:rPr lang="nl-NL" b="0" u="none" dirty="0"/>
              <a:t>Wees voorzichtig dat mythes niet worden versterkt door ze zelf te noemen. Vraag de groep wat zij ervan denken! Misschien verrassen ze u wel!</a:t>
            </a:r>
          </a:p>
          <a:p>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“We gaan eerst naar een korte video kijken waarin je ziet hoe populair programmeren de afgelopen jaren is geworden, en hoeveel jonge mensen, zoals jij, het al hebben uitgeprobeerd!”</a:t>
            </a:r>
            <a:endParaRPr lang="nl-NL" altLang="nl-NL" dirty="0">
              <a:solidFill>
                <a:srgbClr val="000000"/>
              </a:solidFill>
            </a:endParaRPr>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6DE98E5C-E20E-4D99-B628-59DDEFEB5538}" type="slidenum">
              <a:rPr lang="en-US" altLang="nl-NL" sz="1200" smtClean="0">
                <a:solidFill>
                  <a:srgbClr val="000000"/>
                </a:solidFill>
              </a:rPr>
              <a:pPr defTabSz="712788" fontAlgn="base">
                <a:spcBef>
                  <a:spcPct val="0"/>
                </a:spcBef>
                <a:spcAft>
                  <a:spcPct val="0"/>
                </a:spcAft>
                <a:buSzPct val="100000"/>
              </a:pPr>
              <a:t>3</a:t>
            </a:fld>
            <a:endParaRPr lang="nl-NL" altLang="nl-NL" sz="1200">
              <a:solidFill>
                <a:srgbClr val="000000"/>
              </a:solidFill>
            </a:endParaRPr>
          </a:p>
        </p:txBody>
      </p:sp>
    </p:spTree>
    <p:extLst>
      <p:ext uri="{BB962C8B-B14F-4D97-AF65-F5344CB8AC3E}">
        <p14:creationId xmlns:p14="http://schemas.microsoft.com/office/powerpoint/2010/main" val="24932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u="sng" dirty="0"/>
              <a:t>LEERDOEL VAN DE DIA: </a:t>
            </a:r>
          </a:p>
          <a:p>
            <a:endParaRPr lang="nl-NL" b="1" u="sng" baseline="0" dirty="0"/>
          </a:p>
          <a:p>
            <a:r>
              <a:rPr lang="nl-NL" b="0" u="none" baseline="0" dirty="0"/>
              <a:t>Deelnemers enthousiast maken voor de tutorial van Hour of Code</a:t>
            </a:r>
            <a:r>
              <a:rPr lang="nl-NL" b="0" u="none" baseline="30000" dirty="0"/>
              <a:t>TM</a:t>
            </a:r>
            <a:r>
              <a:rPr lang="nl-NL" b="0" u="none" baseline="0" dirty="0"/>
              <a:t>.</a:t>
            </a:r>
            <a:endParaRPr lang="nl-NL" b="1" u="sng" dirty="0"/>
          </a:p>
          <a:p>
            <a:endParaRPr lang="nl-NL" b="1" u="sng" dirty="0"/>
          </a:p>
          <a:p>
            <a:r>
              <a:rPr lang="nl-NL" b="1" u="sng" dirty="0"/>
              <a:t>INSTRUCTIES VOOR DE AFBEELDING OP DEZE DIA:</a:t>
            </a:r>
            <a:endParaRPr lang="nl-NL" sz="1200" u="sng" kern="1200" dirty="0">
              <a:solidFill>
                <a:schemeClr val="tx1"/>
              </a:solidFill>
              <a:effectLst/>
              <a:latin typeface="+mn-lt"/>
              <a:ea typeface="+mn-ea"/>
              <a:cs typeface="+mn-cs"/>
            </a:endParaRPr>
          </a:p>
          <a:p>
            <a:endParaRPr lang="nl-NL" sz="1200" kern="1200" dirty="0">
              <a:solidFill>
                <a:schemeClr val="tx1"/>
              </a:solidFill>
              <a:effectLst/>
              <a:latin typeface="+mn-lt"/>
              <a:ea typeface="+mn-ea"/>
              <a:cs typeface="+mn-cs"/>
            </a:endParaRPr>
          </a:p>
          <a:p>
            <a:r>
              <a:rPr lang="nl-NL" dirty="0"/>
              <a:t>De video zou automatisch moeten worden afgespeeld. </a:t>
            </a:r>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rPr>
              <a:t>Als u de taal of de ondertitels wilt wijzigen, kunt u dat doen via de onderstaande koppeling door te klikken op het wieltje voor instellingen in de rechterbenedenhoek van de video. Misschien moet u de koppeling in dat geval opnieuw insluiten: https://www.youtube.com/watch?t=1&amp;v=2DxWIxec6yo</a:t>
            </a:r>
            <a:endParaRPr lang="nl-NL" dirty="0"/>
          </a:p>
          <a:p>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rPr>
              <a:t>U kunt aanvullende video’s vinden via code.org en deze gebruiken als u een andere boodschap voor uw toehoorders zoekt.</a:t>
            </a:r>
          </a:p>
          <a:p>
            <a:endParaRPr lang="nl-NL"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nl-NL"/>
          </a:p>
        </p:txBody>
      </p:sp>
    </p:spTree>
    <p:extLst>
      <p:ext uri="{BB962C8B-B14F-4D97-AF65-F5344CB8AC3E}">
        <p14:creationId xmlns:p14="http://schemas.microsoft.com/office/powerpoint/2010/main" val="3006177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"Laten we eens</a:t>
            </a:r>
            <a:r>
              <a:rPr lang="nl-NL" dirty="0"/>
              <a:t> </a:t>
            </a:r>
            <a:r>
              <a:rPr lang="nl-NL" altLang="nl-NL" dirty="0">
                <a:solidFill>
                  <a:srgbClr val="000000"/>
                </a:solidFill>
              </a:rPr>
              <a:t>kijken wat programmeren</a:t>
            </a:r>
            <a:r>
              <a:rPr lang="nl-NL" dirty="0"/>
              <a:t> </a:t>
            </a:r>
            <a:r>
              <a:rPr lang="nl-NL" altLang="nl-NL" i="1" dirty="0">
                <a:solidFill>
                  <a:srgbClr val="000000"/>
                </a:solidFill>
              </a:rPr>
              <a:t>niet is</a:t>
            </a:r>
            <a:r>
              <a:rPr lang="nl-NL" altLang="nl-NL" dirty="0">
                <a:solidFill>
                  <a:srgbClr val="000000"/>
                </a:solidFill>
              </a:rPr>
              <a:t>. Programmeren doe je</a:t>
            </a:r>
            <a:r>
              <a:rPr lang="nl-NL" dirty="0"/>
              <a:t> </a:t>
            </a:r>
            <a:r>
              <a:rPr lang="nl-NL" altLang="nl-NL" dirty="0">
                <a:solidFill>
                  <a:srgbClr val="000000"/>
                </a:solidFill>
              </a:rPr>
              <a:t>niet</a:t>
            </a:r>
            <a:r>
              <a:rPr lang="nl-NL" dirty="0"/>
              <a:t> </a:t>
            </a:r>
            <a:r>
              <a:rPr lang="nl-NL" altLang="nl-NL" dirty="0">
                <a:solidFill>
                  <a:srgbClr val="000000"/>
                </a:solidFill>
              </a:rPr>
              <a:t>alleen</a:t>
            </a:r>
            <a:r>
              <a:rPr lang="nl-NL" dirty="0"/>
              <a:t> </a:t>
            </a:r>
            <a:r>
              <a:rPr lang="nl-NL" altLang="nl-NL" dirty="0">
                <a:solidFill>
                  <a:srgbClr val="000000"/>
                </a:solidFill>
              </a:rPr>
              <a:t>en het is niet zo moeilijk</a:t>
            </a:r>
            <a:r>
              <a:rPr lang="nl-NL" dirty="0"/>
              <a:t> </a:t>
            </a:r>
            <a:r>
              <a:rPr lang="nl-NL" altLang="nl-NL" dirty="0">
                <a:solidFill>
                  <a:srgbClr val="000000"/>
                </a:solidFill>
              </a:rPr>
              <a:t>als</a:t>
            </a:r>
            <a:r>
              <a:rPr lang="nl-NL" dirty="0"/>
              <a:t> </a:t>
            </a:r>
            <a:r>
              <a:rPr lang="nl-NL" altLang="nl-NL" dirty="0">
                <a:solidFill>
                  <a:srgbClr val="000000"/>
                </a:solidFill>
              </a:rPr>
              <a:t>je</a:t>
            </a:r>
            <a:r>
              <a:rPr lang="nl-NL" dirty="0"/>
              <a:t> </a:t>
            </a:r>
            <a:r>
              <a:rPr lang="nl-NL" altLang="nl-NL" dirty="0">
                <a:solidFill>
                  <a:srgbClr val="000000"/>
                </a:solidFill>
              </a:rPr>
              <a:t>misschien</a:t>
            </a:r>
            <a:r>
              <a:rPr lang="nl-NL" dirty="0"/>
              <a:t> </a:t>
            </a:r>
            <a:r>
              <a:rPr lang="nl-NL" altLang="nl-NL" dirty="0">
                <a:solidFill>
                  <a:srgbClr val="000000"/>
                </a:solidFill>
              </a:rPr>
              <a:t>zou</a:t>
            </a:r>
            <a:r>
              <a:rPr lang="nl-NL" dirty="0"/>
              <a:t> </a:t>
            </a:r>
            <a:r>
              <a:rPr lang="nl-NL" altLang="nl-NL" dirty="0">
                <a:solidFill>
                  <a:srgbClr val="000000"/>
                </a:solidFill>
              </a:rPr>
              <a:t>denken."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In dia's 5-8 willen we de vooroordelen</a:t>
            </a:r>
            <a:r>
              <a:rPr lang="nl-NL" dirty="0"/>
              <a:t> </a:t>
            </a:r>
            <a:r>
              <a:rPr lang="nl-NL" altLang="nl-NL" dirty="0">
                <a:solidFill>
                  <a:srgbClr val="000000"/>
                </a:solidFill>
              </a:rPr>
              <a:t>wegnemen die jongeren</a:t>
            </a:r>
            <a:r>
              <a:rPr lang="nl-NL" dirty="0"/>
              <a:t> </a:t>
            </a:r>
            <a:r>
              <a:rPr lang="nl-NL" altLang="nl-NL" dirty="0">
                <a:solidFill>
                  <a:srgbClr val="000000"/>
                </a:solidFill>
              </a:rPr>
              <a:t>tussen de 11 en 14 hebben over mensen die programmeren. We willen</a:t>
            </a:r>
            <a:r>
              <a:rPr lang="nl-NL" dirty="0"/>
              <a:t> </a:t>
            </a:r>
            <a:r>
              <a:rPr lang="nl-NL" altLang="nl-NL" dirty="0">
                <a:solidFill>
                  <a:srgbClr val="000000"/>
                </a:solidFill>
              </a:rPr>
              <a:t>laten</a:t>
            </a:r>
            <a:r>
              <a:rPr lang="nl-NL" dirty="0"/>
              <a:t> </a:t>
            </a:r>
            <a:r>
              <a:rPr lang="nl-NL" altLang="nl-NL" dirty="0">
                <a:solidFill>
                  <a:srgbClr val="000000"/>
                </a:solidFill>
              </a:rPr>
              <a:t>zien wat programmeren</a:t>
            </a:r>
            <a:r>
              <a:rPr lang="nl-NL" dirty="0"/>
              <a:t> </a:t>
            </a:r>
            <a:r>
              <a:rPr lang="nl-NL" altLang="nl-NL" dirty="0">
                <a:solidFill>
                  <a:srgbClr val="000000"/>
                </a:solidFill>
              </a:rPr>
              <a:t>eigenlijk</a:t>
            </a:r>
            <a:r>
              <a:rPr lang="nl-NL" dirty="0"/>
              <a:t> </a:t>
            </a:r>
            <a:r>
              <a:rPr lang="nl-NL" altLang="nl-NL" dirty="0">
                <a:solidFill>
                  <a:srgbClr val="000000"/>
                </a:solidFill>
              </a:rPr>
              <a:t>inhoudt. We willen het stereotiepe</a:t>
            </a:r>
            <a:r>
              <a:rPr lang="nl-NL" dirty="0"/>
              <a:t> </a:t>
            </a:r>
            <a:r>
              <a:rPr lang="nl-NL" altLang="nl-NL" dirty="0">
                <a:solidFill>
                  <a:srgbClr val="000000"/>
                </a:solidFill>
              </a:rPr>
              <a:t>beeld van deze</a:t>
            </a:r>
            <a:r>
              <a:rPr lang="nl-NL" dirty="0"/>
              <a:t> </a:t>
            </a:r>
            <a:r>
              <a:rPr lang="nl-NL" altLang="nl-NL" dirty="0">
                <a:solidFill>
                  <a:srgbClr val="000000"/>
                </a:solidFill>
              </a:rPr>
              <a:t>jongeren</a:t>
            </a:r>
            <a:r>
              <a:rPr lang="nl-NL" dirty="0"/>
              <a:t> </a:t>
            </a:r>
            <a:r>
              <a:rPr lang="nl-NL" altLang="nl-NL" dirty="0">
                <a:solidFill>
                  <a:srgbClr val="000000"/>
                </a:solidFill>
              </a:rPr>
              <a:t>doorbreken</a:t>
            </a:r>
            <a:r>
              <a:rPr lang="nl-NL" dirty="0"/>
              <a:t> </a:t>
            </a:r>
            <a:r>
              <a:rPr lang="nl-NL" altLang="nl-NL" dirty="0">
                <a:solidFill>
                  <a:srgbClr val="000000"/>
                </a:solidFill>
              </a:rPr>
              <a:t>en</a:t>
            </a:r>
            <a:r>
              <a:rPr lang="nl-NL" dirty="0"/>
              <a:t> </a:t>
            </a:r>
            <a:r>
              <a:rPr lang="nl-NL" altLang="nl-NL" dirty="0">
                <a:solidFill>
                  <a:srgbClr val="000000"/>
                </a:solidFill>
              </a:rPr>
              <a:t>ze</a:t>
            </a:r>
            <a:r>
              <a:rPr lang="nl-NL" dirty="0"/>
              <a:t> </a:t>
            </a:r>
            <a:r>
              <a:rPr lang="nl-NL" altLang="nl-NL" dirty="0">
                <a:solidFill>
                  <a:srgbClr val="000000"/>
                </a:solidFill>
              </a:rPr>
              <a:t>laten</a:t>
            </a:r>
            <a:r>
              <a:rPr lang="nl-NL" dirty="0"/>
              <a:t> </a:t>
            </a:r>
            <a:r>
              <a:rPr lang="nl-NL" altLang="nl-NL" dirty="0">
                <a:solidFill>
                  <a:srgbClr val="000000"/>
                </a:solidFill>
              </a:rPr>
              <a:t>zien</a:t>
            </a:r>
            <a:r>
              <a:rPr lang="nl-NL" dirty="0"/>
              <a:t> </a:t>
            </a:r>
            <a:r>
              <a:rPr lang="nl-NL" altLang="nl-NL" dirty="0">
                <a:solidFill>
                  <a:srgbClr val="000000"/>
                </a:solidFill>
              </a:rPr>
              <a:t>dat</a:t>
            </a:r>
            <a:r>
              <a:rPr lang="nl-NL" dirty="0"/>
              <a:t> </a:t>
            </a:r>
            <a:r>
              <a:rPr lang="nl-NL" altLang="nl-NL" dirty="0">
                <a:solidFill>
                  <a:srgbClr val="000000"/>
                </a:solidFill>
              </a:rPr>
              <a:t>programmeren: </a:t>
            </a:r>
          </a:p>
          <a:p>
            <a:pPr marL="628650" lvl="1" indent="-171450" eaLnBrk="1" hangingPunct="1">
              <a:spcBef>
                <a:spcPct val="0"/>
              </a:spcBef>
              <a:buFontTx/>
              <a:buChar char="•"/>
            </a:pPr>
            <a:r>
              <a:rPr lang="nl-NL" altLang="nl-NL" dirty="0">
                <a:solidFill>
                  <a:srgbClr val="000000"/>
                </a:solidFill>
              </a:rPr>
              <a:t>Geen</a:t>
            </a:r>
            <a:r>
              <a:rPr lang="nl-NL" dirty="0"/>
              <a:t> </a:t>
            </a:r>
            <a:r>
              <a:rPr lang="nl-NL" altLang="nl-NL" dirty="0">
                <a:solidFill>
                  <a:srgbClr val="000000"/>
                </a:solidFill>
              </a:rPr>
              <a:t>sologebeuren is </a:t>
            </a:r>
          </a:p>
          <a:p>
            <a:pPr marL="628650" lvl="1" indent="-171450" eaLnBrk="1" hangingPunct="1">
              <a:spcBef>
                <a:spcPct val="0"/>
              </a:spcBef>
              <a:buFontTx/>
              <a:buChar char="•"/>
            </a:pPr>
            <a:r>
              <a:rPr lang="nl-NL" altLang="nl-NL" dirty="0">
                <a:solidFill>
                  <a:srgbClr val="000000"/>
                </a:solidFill>
              </a:rPr>
              <a:t>Geen</a:t>
            </a:r>
            <a:r>
              <a:rPr lang="nl-NL" dirty="0"/>
              <a:t> </a:t>
            </a:r>
            <a:r>
              <a:rPr lang="nl-NL" altLang="nl-NL" dirty="0">
                <a:solidFill>
                  <a:srgbClr val="000000"/>
                </a:solidFill>
              </a:rPr>
              <a:t>mannengebeuren is </a:t>
            </a:r>
          </a:p>
          <a:p>
            <a:pPr marL="628650" lvl="1" indent="-171450">
              <a:buFont typeface="Arial"/>
              <a:buChar char="•"/>
            </a:pPr>
            <a:r>
              <a:rPr lang="nl-NL" sz="1200" kern="1200" dirty="0">
                <a:solidFill>
                  <a:schemeClr val="tx1"/>
                </a:solidFill>
                <a:effectLst/>
                <a:latin typeface="+mn-lt"/>
              </a:rPr>
              <a:t>Alleen voor ‘nerds’</a:t>
            </a:r>
            <a:endParaRPr lang="nl-NL" dirty="0">
              <a:effectLst/>
            </a:endParaRPr>
          </a:p>
          <a:p>
            <a:pPr marL="628650" lvl="1" indent="-171450" eaLnBrk="1" hangingPunct="1">
              <a:spcBef>
                <a:spcPct val="0"/>
              </a:spcBef>
              <a:buFontTx/>
              <a:buChar char="•"/>
            </a:pPr>
            <a:r>
              <a:rPr lang="nl-NL" altLang="nl-NL" dirty="0">
                <a:solidFill>
                  <a:srgbClr val="000000"/>
                </a:solidFill>
              </a:rPr>
              <a:t>Niet</a:t>
            </a:r>
            <a:r>
              <a:rPr lang="nl-NL" dirty="0"/>
              <a:t> </a:t>
            </a:r>
            <a:r>
              <a:rPr lang="nl-NL" altLang="nl-NL" dirty="0">
                <a:solidFill>
                  <a:srgbClr val="000000"/>
                </a:solidFill>
              </a:rPr>
              <a:t>alleen</a:t>
            </a:r>
            <a:r>
              <a:rPr lang="nl-NL" dirty="0"/>
              <a:t> </a:t>
            </a:r>
            <a:r>
              <a:rPr lang="nl-NL" altLang="nl-NL" dirty="0">
                <a:solidFill>
                  <a:srgbClr val="000000"/>
                </a:solidFill>
              </a:rPr>
              <a:t>iets is voor</a:t>
            </a:r>
            <a:r>
              <a:rPr lang="nl-NL" dirty="0"/>
              <a:t> </a:t>
            </a:r>
            <a:r>
              <a:rPr lang="nl-NL" altLang="nl-NL" dirty="0">
                <a:solidFill>
                  <a:srgbClr val="000000"/>
                </a:solidFill>
              </a:rPr>
              <a:t>mensen met een</a:t>
            </a:r>
            <a:r>
              <a:rPr lang="nl-NL" dirty="0"/>
              <a:t> </a:t>
            </a:r>
            <a:r>
              <a:rPr lang="nl-NL" altLang="nl-NL" dirty="0">
                <a:solidFill>
                  <a:srgbClr val="000000"/>
                </a:solidFill>
              </a:rPr>
              <a:t>wiskundeknobbel</a:t>
            </a:r>
            <a:r>
              <a:rPr lang="nl-NL" dirty="0"/>
              <a:t> </a:t>
            </a:r>
          </a:p>
          <a:p>
            <a:pPr marL="628650" lvl="1" indent="-171450" eaLnBrk="1" hangingPunct="1">
              <a:spcBef>
                <a:spcPct val="0"/>
              </a:spcBef>
              <a:buFontTx/>
              <a:buChar char="•"/>
            </a:pPr>
            <a:r>
              <a:rPr lang="nl-NL" altLang="nl-NL" dirty="0">
                <a:solidFill>
                  <a:srgbClr val="000000"/>
                </a:solidFill>
              </a:rPr>
              <a:t>Niet</a:t>
            </a:r>
            <a:r>
              <a:rPr lang="nl-NL" dirty="0"/>
              <a:t> </a:t>
            </a:r>
            <a:r>
              <a:rPr lang="nl-NL" altLang="nl-NL" dirty="0">
                <a:solidFill>
                  <a:srgbClr val="000000"/>
                </a:solidFill>
              </a:rPr>
              <a:t>alleen</a:t>
            </a:r>
            <a:r>
              <a:rPr lang="nl-NL" dirty="0"/>
              <a:t> </a:t>
            </a:r>
            <a:r>
              <a:rPr lang="nl-NL" altLang="nl-NL" dirty="0">
                <a:solidFill>
                  <a:srgbClr val="000000"/>
                </a:solidFill>
              </a:rPr>
              <a:t>iets is voor</a:t>
            </a:r>
            <a:r>
              <a:rPr lang="nl-NL" dirty="0"/>
              <a:t> </a:t>
            </a:r>
            <a:r>
              <a:rPr lang="nl-NL" altLang="nl-NL" dirty="0">
                <a:solidFill>
                  <a:srgbClr val="000000"/>
                </a:solidFill>
              </a:rPr>
              <a:t>ontwikkelaars van computerprogramma's</a:t>
            </a:r>
            <a:r>
              <a:rPr lang="nl-NL" dirty="0"/>
              <a:t> </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A99F6304-30B0-4DB4-9F3A-5D62B980FB3B}" type="slidenum">
              <a:rPr lang="en-US" altLang="nl-NL" sz="1200" smtClean="0">
                <a:solidFill>
                  <a:srgbClr val="000000"/>
                </a:solidFill>
              </a:rPr>
              <a:pPr defTabSz="712788" fontAlgn="base">
                <a:spcBef>
                  <a:spcPct val="0"/>
                </a:spcBef>
                <a:spcAft>
                  <a:spcPct val="0"/>
                </a:spcAft>
                <a:buSzPct val="100000"/>
              </a:pPr>
              <a:t>5</a:t>
            </a:fld>
            <a:endParaRPr lang="nl-NL" altLang="nl-NL" sz="1200">
              <a:solidFill>
                <a:srgbClr val="000000"/>
              </a:solidFill>
            </a:endParaRPr>
          </a:p>
        </p:txBody>
      </p:sp>
    </p:spTree>
    <p:extLst>
      <p:ext uri="{BB962C8B-B14F-4D97-AF65-F5344CB8AC3E}">
        <p14:creationId xmlns:p14="http://schemas.microsoft.com/office/powerpoint/2010/main" val="214700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nl-NL" altLang="nl-NL" b="1" u="sng" dirty="0">
                <a:solidFill>
                  <a:srgbClr val="000000"/>
                </a:solidFill>
              </a:rPr>
              <a:t>VOORBEELDSCRIPT: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u="sng" dirty="0"/>
          </a:p>
          <a:p>
            <a:pPr>
              <a:defRPr/>
            </a:pPr>
            <a:r>
              <a:rPr lang="nl-NL" b="0" u="none" dirty="0"/>
              <a:t>“Programmeren betekent ook niet</a:t>
            </a:r>
            <a:r>
              <a:rPr lang="nl-NL" dirty="0"/>
              <a:t> </a:t>
            </a:r>
            <a:r>
              <a:rPr lang="nl-NL" b="0" u="none" dirty="0"/>
              <a:t>in je eentje urenlang achter je bureau zitten! Gevarieerde programmeringsteams bedenken betere oplossingen en maken betere softwareproducten.</a:t>
            </a:r>
            <a:r>
              <a:rPr lang="nl-NL" dirty="0"/>
              <a:t> </a:t>
            </a:r>
            <a:endParaRPr lang="nl-NL" b="1" u="sng" dirty="0"/>
          </a:p>
          <a:p>
            <a:endParaRPr lang="nl-NL" b="1" u="sng" dirty="0"/>
          </a:p>
          <a:p>
            <a:pPr eaLnBrk="1" hangingPunct="1">
              <a:spcBef>
                <a:spcPct val="0"/>
              </a:spcBef>
            </a:pPr>
            <a:r>
              <a:rPr lang="nl-NL" altLang="nl-NL" b="1" u="sng" dirty="0">
                <a:solidFill>
                  <a:srgbClr val="000000"/>
                </a:solidFill>
              </a:rPr>
              <a:t>LEERDOEL VAN DE DIA: </a:t>
            </a:r>
          </a:p>
          <a:p>
            <a:endParaRPr lang="nl-NL" b="1" u="sng" dirty="0"/>
          </a:p>
          <a:p>
            <a:r>
              <a:rPr lang="nl-NL" dirty="0"/>
              <a:t>Programmeren is voor iedereen. Gevarieerde programmeringsteams maken betere softwareproducten.</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nl-NL"/>
          </a:p>
        </p:txBody>
      </p:sp>
    </p:spTree>
    <p:extLst>
      <p:ext uri="{BB962C8B-B14F-4D97-AF65-F5344CB8AC3E}">
        <p14:creationId xmlns:p14="http://schemas.microsoft.com/office/powerpoint/2010/main" val="141724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"Wat jullie</a:t>
            </a:r>
            <a:r>
              <a:rPr lang="nl-NL"/>
              <a:t> </a:t>
            </a:r>
            <a:r>
              <a:rPr lang="nl-NL" altLang="nl-NL" dirty="0">
                <a:solidFill>
                  <a:srgbClr val="000000"/>
                </a:solidFill>
              </a:rPr>
              <a:t>misschien nog niet</a:t>
            </a:r>
            <a:r>
              <a:rPr lang="nl-NL"/>
              <a:t> </a:t>
            </a:r>
            <a:r>
              <a:rPr lang="nl-NL" altLang="nl-NL" dirty="0">
                <a:solidFill>
                  <a:srgbClr val="000000"/>
                </a:solidFill>
              </a:rPr>
              <a:t>wisten, is dat de programmeren</a:t>
            </a:r>
            <a:r>
              <a:rPr lang="nl-NL"/>
              <a:t> </a:t>
            </a:r>
            <a:r>
              <a:rPr lang="nl-NL" altLang="nl-NL" i="1" dirty="0">
                <a:solidFill>
                  <a:srgbClr val="000000"/>
                </a:solidFill>
              </a:rPr>
              <a:t>eigenlijk</a:t>
            </a:r>
            <a:r>
              <a:rPr lang="nl-NL"/>
              <a:t> </a:t>
            </a:r>
            <a:r>
              <a:rPr lang="nl-NL" altLang="nl-NL" dirty="0">
                <a:solidFill>
                  <a:srgbClr val="000000"/>
                </a:solidFill>
              </a:rPr>
              <a:t>heel erg handig is voor</a:t>
            </a:r>
            <a:r>
              <a:rPr lang="nl-NL"/>
              <a:t> </a:t>
            </a:r>
            <a:r>
              <a:rPr lang="nl-NL" altLang="nl-NL" dirty="0">
                <a:solidFill>
                  <a:srgbClr val="000000"/>
                </a:solidFill>
              </a:rPr>
              <a:t>katten op de werkvloer…"</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Iedereen</a:t>
            </a:r>
            <a:r>
              <a:rPr lang="nl-NL"/>
              <a:t> </a:t>
            </a:r>
            <a:r>
              <a:rPr lang="nl-NL" altLang="nl-NL" dirty="0">
                <a:solidFill>
                  <a:srgbClr val="000000"/>
                </a:solidFill>
              </a:rPr>
              <a:t>laten</a:t>
            </a:r>
            <a:r>
              <a:rPr lang="nl-NL"/>
              <a:t> </a:t>
            </a:r>
            <a:r>
              <a:rPr lang="nl-NL" altLang="nl-NL" dirty="0">
                <a:solidFill>
                  <a:srgbClr val="000000"/>
                </a:solidFill>
              </a:rPr>
              <a:t>lachen. Deze</a:t>
            </a:r>
            <a:r>
              <a:rPr lang="nl-NL"/>
              <a:t> </a:t>
            </a:r>
            <a:r>
              <a:rPr lang="nl-NL" altLang="nl-NL" dirty="0">
                <a:solidFill>
                  <a:srgbClr val="000000"/>
                </a:solidFill>
              </a:rPr>
              <a:t>dia is een</a:t>
            </a:r>
            <a:r>
              <a:rPr lang="nl-NL"/>
              <a:t> </a:t>
            </a:r>
            <a:r>
              <a:rPr lang="nl-NL" altLang="nl-NL" dirty="0">
                <a:solidFill>
                  <a:srgbClr val="000000"/>
                </a:solidFill>
              </a:rPr>
              <a:t>grap</a:t>
            </a:r>
            <a:r>
              <a:rPr lang="nl-NL"/>
              <a:t> </a:t>
            </a:r>
            <a:r>
              <a:rPr lang="nl-NL" altLang="nl-NL" dirty="0">
                <a:solidFill>
                  <a:srgbClr val="000000"/>
                </a:solidFill>
              </a:rPr>
              <a:t>en</a:t>
            </a:r>
            <a:r>
              <a:rPr lang="nl-NL"/>
              <a:t> </a:t>
            </a:r>
            <a:r>
              <a:rPr lang="nl-NL" altLang="nl-NL" dirty="0">
                <a:solidFill>
                  <a:srgbClr val="000000"/>
                </a:solidFill>
              </a:rPr>
              <a:t>gewoon</a:t>
            </a:r>
            <a:r>
              <a:rPr lang="nl-NL"/>
              <a:t> </a:t>
            </a:r>
            <a:r>
              <a:rPr lang="nl-NL" altLang="nl-NL" dirty="0">
                <a:solidFill>
                  <a:srgbClr val="000000"/>
                </a:solidFill>
              </a:rPr>
              <a:t>voor de lol!</a:t>
            </a:r>
            <a:r>
              <a:rPr lang="nl-NL"/>
              <a:t> </a:t>
            </a:r>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De afbeelding</a:t>
            </a:r>
            <a:r>
              <a:rPr lang="nl-NL"/>
              <a:t> </a:t>
            </a:r>
            <a:r>
              <a:rPr lang="nl-NL" altLang="nl-NL" dirty="0">
                <a:solidFill>
                  <a:srgbClr val="000000"/>
                </a:solidFill>
              </a:rPr>
              <a:t>voor</a:t>
            </a:r>
            <a:r>
              <a:rPr lang="nl-NL"/>
              <a:t> </a:t>
            </a:r>
            <a:r>
              <a:rPr lang="nl-NL" altLang="nl-NL" dirty="0">
                <a:solidFill>
                  <a:srgbClr val="000000"/>
                </a:solidFill>
              </a:rPr>
              <a:t>deze</a:t>
            </a:r>
            <a:r>
              <a:rPr lang="nl-NL"/>
              <a:t> </a:t>
            </a:r>
            <a:r>
              <a:rPr lang="nl-NL" altLang="nl-NL" dirty="0">
                <a:solidFill>
                  <a:srgbClr val="000000"/>
                </a:solidFill>
              </a:rPr>
              <a:t>dia</a:t>
            </a:r>
            <a:r>
              <a:rPr lang="nl-NL"/>
              <a:t> </a:t>
            </a:r>
            <a:r>
              <a:rPr lang="nl-NL" altLang="nl-NL" dirty="0">
                <a:solidFill>
                  <a:srgbClr val="000000"/>
                </a:solidFill>
              </a:rPr>
              <a:t>moet</a:t>
            </a:r>
            <a:r>
              <a:rPr lang="nl-NL"/>
              <a:t> </a:t>
            </a:r>
            <a:r>
              <a:rPr lang="nl-NL" altLang="nl-NL" dirty="0">
                <a:solidFill>
                  <a:srgbClr val="000000"/>
                </a:solidFill>
              </a:rPr>
              <a:t>gewoon</a:t>
            </a:r>
            <a:r>
              <a:rPr lang="nl-NL"/>
              <a:t> </a:t>
            </a:r>
            <a:r>
              <a:rPr lang="nl-NL" altLang="nl-NL" dirty="0">
                <a:solidFill>
                  <a:srgbClr val="000000"/>
                </a:solidFill>
              </a:rPr>
              <a:t>een</a:t>
            </a:r>
            <a:r>
              <a:rPr lang="nl-NL"/>
              <a:t> </a:t>
            </a:r>
            <a:r>
              <a:rPr lang="nl-NL" altLang="nl-NL" dirty="0">
                <a:solidFill>
                  <a:srgbClr val="000000"/>
                </a:solidFill>
              </a:rPr>
              <a:t>grappige</a:t>
            </a:r>
            <a:r>
              <a:rPr lang="nl-NL"/>
              <a:t> </a:t>
            </a:r>
            <a:r>
              <a:rPr lang="nl-NL" altLang="nl-NL" dirty="0">
                <a:solidFill>
                  <a:srgbClr val="000000"/>
                </a:solidFill>
              </a:rPr>
              <a:t>afbeelding of .gif-bestand</a:t>
            </a:r>
            <a:r>
              <a:rPr lang="nl-NL"/>
              <a:t> </a:t>
            </a:r>
            <a:r>
              <a:rPr lang="nl-NL" altLang="nl-NL" dirty="0">
                <a:solidFill>
                  <a:srgbClr val="000000"/>
                </a:solidFill>
              </a:rPr>
              <a:t>zijn die de doelgroep</a:t>
            </a:r>
            <a:r>
              <a:rPr lang="nl-NL"/>
              <a:t> </a:t>
            </a:r>
            <a:r>
              <a:rPr lang="nl-NL" altLang="nl-NL" dirty="0">
                <a:solidFill>
                  <a:srgbClr val="000000"/>
                </a:solidFill>
              </a:rPr>
              <a:t>bij de les houdt. </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3E59610E-6E60-4C77-B9D4-07610E80B0D4}" type="slidenum">
              <a:rPr lang="en-US" altLang="nl-NL" sz="1200" smtClean="0">
                <a:solidFill>
                  <a:srgbClr val="000000"/>
                </a:solidFill>
              </a:rPr>
              <a:pPr defTabSz="712788" fontAlgn="base">
                <a:spcBef>
                  <a:spcPct val="0"/>
                </a:spcBef>
                <a:spcAft>
                  <a:spcPct val="0"/>
                </a:spcAft>
                <a:buSzPct val="100000"/>
              </a:pPr>
              <a:t>7</a:t>
            </a:fld>
            <a:endParaRPr lang="nl-NL" altLang="nl-NL" sz="1200">
              <a:solidFill>
                <a:srgbClr val="000000"/>
              </a:solidFill>
            </a:endParaRPr>
          </a:p>
        </p:txBody>
      </p:sp>
    </p:spTree>
    <p:extLst>
      <p:ext uri="{BB962C8B-B14F-4D97-AF65-F5344CB8AC3E}">
        <p14:creationId xmlns:p14="http://schemas.microsoft.com/office/powerpoint/2010/main" val="89402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"Grapje!"</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Laten</a:t>
            </a:r>
            <a:r>
              <a:rPr lang="nl-NL"/>
              <a:t> </a:t>
            </a:r>
            <a:r>
              <a:rPr lang="nl-NL" altLang="nl-NL" dirty="0">
                <a:solidFill>
                  <a:srgbClr val="000000"/>
                </a:solidFill>
              </a:rPr>
              <a:t>zien</a:t>
            </a:r>
            <a:r>
              <a:rPr lang="nl-NL"/>
              <a:t> </a:t>
            </a:r>
            <a:r>
              <a:rPr lang="nl-NL" altLang="nl-NL" dirty="0">
                <a:solidFill>
                  <a:srgbClr val="000000"/>
                </a:solidFill>
              </a:rPr>
              <a:t>dat de vorige</a:t>
            </a:r>
            <a:r>
              <a:rPr lang="nl-NL"/>
              <a:t> </a:t>
            </a:r>
            <a:r>
              <a:rPr lang="nl-NL" altLang="nl-NL" dirty="0">
                <a:solidFill>
                  <a:srgbClr val="000000"/>
                </a:solidFill>
              </a:rPr>
              <a:t>dia</a:t>
            </a:r>
            <a:r>
              <a:rPr lang="nl-NL"/>
              <a:t> </a:t>
            </a:r>
            <a:r>
              <a:rPr lang="nl-NL" altLang="nl-NL" dirty="0">
                <a:solidFill>
                  <a:srgbClr val="000000"/>
                </a:solidFill>
              </a:rPr>
              <a:t>niet</a:t>
            </a:r>
            <a:r>
              <a:rPr lang="nl-NL"/>
              <a:t> </a:t>
            </a:r>
            <a:r>
              <a:rPr lang="nl-NL" altLang="nl-NL" dirty="0">
                <a:solidFill>
                  <a:srgbClr val="000000"/>
                </a:solidFill>
              </a:rPr>
              <a:t>serieus</a:t>
            </a:r>
            <a:r>
              <a:rPr lang="nl-NL"/>
              <a:t> </a:t>
            </a:r>
            <a:r>
              <a:rPr lang="nl-NL" altLang="nl-NL" dirty="0">
                <a:solidFill>
                  <a:srgbClr val="000000"/>
                </a:solidFill>
              </a:rPr>
              <a:t>bedoeld was.</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CB182371-A49D-4BA2-B062-5F74B8F664DA}" type="slidenum">
              <a:rPr lang="en-US" altLang="nl-NL" sz="1200" smtClean="0">
                <a:solidFill>
                  <a:srgbClr val="000000"/>
                </a:solidFill>
              </a:rPr>
              <a:pPr defTabSz="712788" fontAlgn="base">
                <a:spcBef>
                  <a:spcPct val="0"/>
                </a:spcBef>
                <a:spcAft>
                  <a:spcPct val="0"/>
                </a:spcAft>
                <a:buSzPct val="100000"/>
              </a:pPr>
              <a:t>8</a:t>
            </a:fld>
            <a:endParaRPr lang="nl-NL" altLang="nl-NL" sz="1200">
              <a:solidFill>
                <a:srgbClr val="000000"/>
              </a:solidFill>
            </a:endParaRPr>
          </a:p>
        </p:txBody>
      </p:sp>
    </p:spTree>
    <p:extLst>
      <p:ext uri="{BB962C8B-B14F-4D97-AF65-F5344CB8AC3E}">
        <p14:creationId xmlns:p14="http://schemas.microsoft.com/office/powerpoint/2010/main" val="1417916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“Laten we eens</a:t>
            </a:r>
            <a:r>
              <a:rPr lang="nl-NL"/>
              <a:t> </a:t>
            </a:r>
            <a:r>
              <a:rPr lang="nl-NL" altLang="nl-NL" dirty="0">
                <a:solidFill>
                  <a:srgbClr val="000000"/>
                </a:solidFill>
              </a:rPr>
              <a:t>kijken wat programmeren</a:t>
            </a:r>
            <a:r>
              <a:rPr lang="nl-NL"/>
              <a:t> </a:t>
            </a:r>
            <a:r>
              <a:rPr lang="nl-NL" altLang="nl-NL" i="1" dirty="0">
                <a:solidFill>
                  <a:srgbClr val="000000"/>
                </a:solidFill>
              </a:rPr>
              <a:t>nou</a:t>
            </a:r>
            <a:r>
              <a:rPr lang="nl-NL"/>
              <a:t> </a:t>
            </a:r>
            <a:r>
              <a:rPr lang="nl-NL" altLang="nl-NL" i="1" dirty="0">
                <a:solidFill>
                  <a:srgbClr val="000000"/>
                </a:solidFill>
              </a:rPr>
              <a:t>eigenlijk</a:t>
            </a:r>
            <a:r>
              <a:rPr lang="nl-NL" altLang="nl-NL" dirty="0">
                <a:solidFill>
                  <a:srgbClr val="000000"/>
                </a:solidFill>
              </a:rPr>
              <a:t> is. Misschien</a:t>
            </a:r>
            <a:r>
              <a:rPr lang="nl-NL"/>
              <a:t> </a:t>
            </a:r>
            <a:r>
              <a:rPr lang="nl-NL" altLang="nl-NL" dirty="0">
                <a:solidFill>
                  <a:srgbClr val="000000"/>
                </a:solidFill>
              </a:rPr>
              <a:t>weten</a:t>
            </a:r>
            <a:r>
              <a:rPr lang="nl-NL"/>
              <a:t> </a:t>
            </a:r>
            <a:r>
              <a:rPr lang="nl-NL" altLang="nl-NL" dirty="0">
                <a:solidFill>
                  <a:srgbClr val="000000"/>
                </a:solidFill>
              </a:rPr>
              <a:t>jullie het niet, maar bij</a:t>
            </a:r>
            <a:r>
              <a:rPr lang="nl-NL"/>
              <a:t> </a:t>
            </a:r>
            <a:r>
              <a:rPr lang="nl-NL" altLang="nl-NL" dirty="0">
                <a:solidFill>
                  <a:srgbClr val="000000"/>
                </a:solidFill>
              </a:rPr>
              <a:t>programmeren</a:t>
            </a:r>
            <a:r>
              <a:rPr lang="nl-NL"/>
              <a:t> </a:t>
            </a:r>
            <a:r>
              <a:rPr lang="nl-NL" altLang="nl-NL" dirty="0">
                <a:solidFill>
                  <a:srgbClr val="000000"/>
                </a:solidFill>
              </a:rPr>
              <a:t>moet</a:t>
            </a:r>
            <a:r>
              <a:rPr lang="nl-NL"/>
              <a:t> </a:t>
            </a:r>
            <a:r>
              <a:rPr lang="nl-NL" altLang="nl-NL" dirty="0">
                <a:solidFill>
                  <a:srgbClr val="000000"/>
                </a:solidFill>
              </a:rPr>
              <a:t>je</a:t>
            </a:r>
            <a:r>
              <a:rPr lang="nl-NL"/>
              <a:t> </a:t>
            </a:r>
            <a:r>
              <a:rPr lang="nl-NL" altLang="nl-NL" dirty="0">
                <a:solidFill>
                  <a:srgbClr val="000000"/>
                </a:solidFill>
              </a:rPr>
              <a:t>veel</a:t>
            </a:r>
            <a:r>
              <a:rPr lang="nl-NL"/>
              <a:t> </a:t>
            </a:r>
            <a:r>
              <a:rPr lang="nl-NL" altLang="nl-NL" dirty="0">
                <a:solidFill>
                  <a:srgbClr val="000000"/>
                </a:solidFill>
              </a:rPr>
              <a:t>samenwerken. Bovendien is het zowel</a:t>
            </a:r>
            <a:r>
              <a:rPr lang="nl-NL"/>
              <a:t> </a:t>
            </a:r>
            <a:r>
              <a:rPr lang="nl-NL" altLang="nl-NL" dirty="0">
                <a:solidFill>
                  <a:srgbClr val="000000"/>
                </a:solidFill>
              </a:rPr>
              <a:t>voor</a:t>
            </a:r>
            <a:r>
              <a:rPr lang="nl-NL"/>
              <a:t> </a:t>
            </a:r>
            <a:r>
              <a:rPr lang="nl-NL" altLang="nl-NL" dirty="0">
                <a:solidFill>
                  <a:srgbClr val="000000"/>
                </a:solidFill>
              </a:rPr>
              <a:t>jongens</a:t>
            </a:r>
            <a:r>
              <a:rPr lang="nl-NL"/>
              <a:t> </a:t>
            </a:r>
            <a:r>
              <a:rPr lang="nl-NL" altLang="nl-NL" i="1" dirty="0">
                <a:solidFill>
                  <a:srgbClr val="000000"/>
                </a:solidFill>
              </a:rPr>
              <a:t>als</a:t>
            </a:r>
            <a:r>
              <a:rPr lang="nl-NL"/>
              <a:t> </a:t>
            </a:r>
            <a:r>
              <a:rPr lang="nl-NL" altLang="nl-NL" i="1" dirty="0">
                <a:solidFill>
                  <a:srgbClr val="000000"/>
                </a:solidFill>
              </a:rPr>
              <a:t>voor</a:t>
            </a:r>
            <a:r>
              <a:rPr lang="nl-NL"/>
              <a:t> </a:t>
            </a:r>
            <a:r>
              <a:rPr lang="nl-NL" altLang="nl-NL" dirty="0">
                <a:solidFill>
                  <a:srgbClr val="000000"/>
                </a:solidFill>
              </a:rPr>
              <a:t>meisjes."</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In dia's 9-12 willen we jongeren</a:t>
            </a:r>
            <a:r>
              <a:rPr lang="nl-NL"/>
              <a:t> </a:t>
            </a:r>
            <a:r>
              <a:rPr lang="nl-NL" altLang="nl-NL" dirty="0">
                <a:solidFill>
                  <a:srgbClr val="000000"/>
                </a:solidFill>
              </a:rPr>
              <a:t>echt</a:t>
            </a:r>
            <a:r>
              <a:rPr lang="nl-NL"/>
              <a:t> </a:t>
            </a:r>
            <a:r>
              <a:rPr lang="nl-NL" altLang="nl-NL" dirty="0">
                <a:solidFill>
                  <a:srgbClr val="000000"/>
                </a:solidFill>
              </a:rPr>
              <a:t>laten</a:t>
            </a:r>
            <a:r>
              <a:rPr lang="nl-NL"/>
              <a:t> </a:t>
            </a:r>
            <a:r>
              <a:rPr lang="nl-NL" altLang="nl-NL" dirty="0">
                <a:solidFill>
                  <a:srgbClr val="000000"/>
                </a:solidFill>
              </a:rPr>
              <a:t>zien</a:t>
            </a:r>
            <a:r>
              <a:rPr lang="nl-NL"/>
              <a:t> </a:t>
            </a:r>
            <a:r>
              <a:rPr lang="nl-NL" altLang="nl-NL" dirty="0">
                <a:solidFill>
                  <a:srgbClr val="000000"/>
                </a:solidFill>
              </a:rPr>
              <a:t>dat</a:t>
            </a:r>
            <a:r>
              <a:rPr lang="nl-NL"/>
              <a:t> </a:t>
            </a:r>
            <a:r>
              <a:rPr lang="nl-NL" altLang="nl-NL" dirty="0">
                <a:solidFill>
                  <a:srgbClr val="000000"/>
                </a:solidFill>
              </a:rPr>
              <a:t>programmeren</a:t>
            </a:r>
            <a:r>
              <a:rPr lang="nl-NL"/>
              <a:t> </a:t>
            </a:r>
            <a:r>
              <a:rPr lang="nl-NL" altLang="nl-NL" dirty="0">
                <a:solidFill>
                  <a:srgbClr val="000000"/>
                </a:solidFill>
              </a:rPr>
              <a:t>gewoon heel leuk</a:t>
            </a:r>
            <a:r>
              <a:rPr lang="nl-NL"/>
              <a:t> </a:t>
            </a:r>
            <a:r>
              <a:rPr lang="nl-NL" altLang="nl-NL" dirty="0">
                <a:solidFill>
                  <a:srgbClr val="000000"/>
                </a:solidFill>
              </a:rPr>
              <a:t>kan</a:t>
            </a:r>
            <a:r>
              <a:rPr lang="nl-NL"/>
              <a:t> </a:t>
            </a:r>
            <a:r>
              <a:rPr lang="nl-NL" altLang="nl-NL" dirty="0">
                <a:solidFill>
                  <a:srgbClr val="000000"/>
                </a:solidFill>
              </a:rPr>
              <a:t>zijn. We willen</a:t>
            </a:r>
            <a:r>
              <a:rPr lang="nl-NL"/>
              <a:t> </a:t>
            </a:r>
            <a:r>
              <a:rPr lang="nl-NL" altLang="nl-NL" dirty="0">
                <a:solidFill>
                  <a:srgbClr val="000000"/>
                </a:solidFill>
              </a:rPr>
              <a:t>benadrukken</a:t>
            </a:r>
            <a:r>
              <a:rPr lang="nl-NL"/>
              <a:t> </a:t>
            </a:r>
            <a:r>
              <a:rPr lang="nl-NL" altLang="nl-NL" dirty="0">
                <a:solidFill>
                  <a:srgbClr val="000000"/>
                </a:solidFill>
              </a:rPr>
              <a:t>dat</a:t>
            </a:r>
            <a:r>
              <a:rPr lang="nl-NL"/>
              <a:t> </a:t>
            </a:r>
            <a:r>
              <a:rPr lang="nl-NL" altLang="nl-NL" b="1" dirty="0">
                <a:solidFill>
                  <a:srgbClr val="000000"/>
                </a:solidFill>
              </a:rPr>
              <a:t>programmeren</a:t>
            </a:r>
            <a:r>
              <a:rPr lang="nl-NL" altLang="nl-NL" dirty="0">
                <a:solidFill>
                  <a:srgbClr val="000000"/>
                </a:solidFill>
              </a:rPr>
              <a:t>: </a:t>
            </a:r>
          </a:p>
          <a:p>
            <a:pPr marL="628650" lvl="1" indent="-171450" eaLnBrk="1" hangingPunct="1">
              <a:spcBef>
                <a:spcPct val="0"/>
              </a:spcBef>
              <a:buFontTx/>
              <a:buChar char="•"/>
            </a:pPr>
            <a:r>
              <a:rPr lang="nl-NL" altLang="nl-NL" dirty="0">
                <a:solidFill>
                  <a:srgbClr val="000000"/>
                </a:solidFill>
              </a:rPr>
              <a:t>Over samenwerking</a:t>
            </a:r>
            <a:r>
              <a:rPr lang="nl-NL"/>
              <a:t> </a:t>
            </a:r>
            <a:r>
              <a:rPr lang="nl-NL" altLang="nl-NL" dirty="0">
                <a:solidFill>
                  <a:srgbClr val="000000"/>
                </a:solidFill>
              </a:rPr>
              <a:t>gaat</a:t>
            </a:r>
            <a:r>
              <a:rPr lang="nl-NL"/>
              <a:t> </a:t>
            </a:r>
          </a:p>
          <a:p>
            <a:pPr marL="628650" marR="0" lvl="1" indent="-171450" algn="l" defTabSz="914400" rtl="0" eaLnBrk="1" fontAlgn="base" latinLnBrk="0" hangingPunct="1">
              <a:lnSpc>
                <a:spcPct val="100000"/>
              </a:lnSpc>
              <a:spcBef>
                <a:spcPct val="0"/>
              </a:spcBef>
              <a:spcAft>
                <a:spcPct val="0"/>
              </a:spcAft>
              <a:buClrTx/>
              <a:buSzTx/>
              <a:buFontTx/>
              <a:buChar char="•"/>
              <a:tabLst/>
              <a:defRPr/>
            </a:pPr>
            <a:r>
              <a:rPr lang="nl-NL" sz="1200" kern="1200" dirty="0">
                <a:solidFill>
                  <a:schemeClr val="tx1"/>
                </a:solidFill>
                <a:effectLst/>
                <a:latin typeface="+mn-lt"/>
              </a:rPr>
              <a:t>Alle genders</a:t>
            </a:r>
            <a:r>
              <a:rPr lang="nl-NL"/>
              <a:t> </a:t>
            </a:r>
          </a:p>
          <a:p>
            <a:pPr marL="628650" lvl="1" indent="-171450" eaLnBrk="1" hangingPunct="1">
              <a:spcBef>
                <a:spcPct val="0"/>
              </a:spcBef>
              <a:buFontTx/>
              <a:buChar char="•"/>
            </a:pPr>
            <a:r>
              <a:rPr lang="nl-NL" altLang="nl-NL" dirty="0">
                <a:solidFill>
                  <a:srgbClr val="000000"/>
                </a:solidFill>
              </a:rPr>
              <a:t>Iets is voor</a:t>
            </a:r>
            <a:r>
              <a:rPr lang="nl-NL"/>
              <a:t> </a:t>
            </a:r>
            <a:r>
              <a:rPr lang="nl-NL" altLang="nl-NL" dirty="0">
                <a:solidFill>
                  <a:srgbClr val="000000"/>
                </a:solidFill>
              </a:rPr>
              <a:t>zowel</a:t>
            </a:r>
            <a:r>
              <a:rPr lang="nl-NL"/>
              <a:t> </a:t>
            </a:r>
            <a:r>
              <a:rPr lang="nl-NL" altLang="nl-NL" dirty="0">
                <a:solidFill>
                  <a:srgbClr val="000000"/>
                </a:solidFill>
              </a:rPr>
              <a:t>introverte</a:t>
            </a:r>
            <a:r>
              <a:rPr lang="nl-NL"/>
              <a:t> </a:t>
            </a:r>
            <a:r>
              <a:rPr lang="nl-NL" altLang="nl-NL" dirty="0">
                <a:solidFill>
                  <a:srgbClr val="000000"/>
                </a:solidFill>
              </a:rPr>
              <a:t>als</a:t>
            </a:r>
            <a:r>
              <a:rPr lang="nl-NL"/>
              <a:t> </a:t>
            </a:r>
            <a:r>
              <a:rPr lang="nl-NL" altLang="nl-NL" dirty="0">
                <a:solidFill>
                  <a:srgbClr val="000000"/>
                </a:solidFill>
              </a:rPr>
              <a:t>extraverte</a:t>
            </a:r>
            <a:r>
              <a:rPr lang="nl-NL"/>
              <a:t> </a:t>
            </a:r>
            <a:r>
              <a:rPr lang="nl-NL" altLang="nl-NL" dirty="0">
                <a:solidFill>
                  <a:srgbClr val="000000"/>
                </a:solidFill>
              </a:rPr>
              <a:t>mensen</a:t>
            </a:r>
            <a:r>
              <a:rPr lang="nl-NL"/>
              <a:t> </a:t>
            </a:r>
          </a:p>
          <a:p>
            <a:pPr marL="628650" lvl="1" indent="-171450" eaLnBrk="1" hangingPunct="1">
              <a:spcBef>
                <a:spcPct val="0"/>
              </a:spcBef>
              <a:buFontTx/>
              <a:buChar char="•"/>
            </a:pPr>
            <a:r>
              <a:rPr lang="nl-NL" altLang="nl-NL" dirty="0">
                <a:solidFill>
                  <a:srgbClr val="000000"/>
                </a:solidFill>
              </a:rPr>
              <a:t>Gaat over het oplossen van problemen. Eigenlijk maar heel weinig</a:t>
            </a:r>
            <a:r>
              <a:rPr lang="nl-NL"/>
              <a:t> </a:t>
            </a:r>
            <a:r>
              <a:rPr lang="nl-NL" altLang="nl-NL" dirty="0">
                <a:solidFill>
                  <a:srgbClr val="000000"/>
                </a:solidFill>
              </a:rPr>
              <a:t>wiskunde</a:t>
            </a:r>
            <a:r>
              <a:rPr lang="nl-NL"/>
              <a:t> </a:t>
            </a:r>
            <a:r>
              <a:rPr lang="nl-NL" altLang="nl-NL" dirty="0">
                <a:solidFill>
                  <a:srgbClr val="000000"/>
                </a:solidFill>
              </a:rPr>
              <a:t>bevat. </a:t>
            </a:r>
          </a:p>
          <a:p>
            <a:pPr marL="628650" lvl="1" indent="-171450" eaLnBrk="1" hangingPunct="1">
              <a:spcBef>
                <a:spcPct val="0"/>
              </a:spcBef>
              <a:buFontTx/>
              <a:buChar char="•"/>
            </a:pPr>
            <a:r>
              <a:rPr lang="nl-NL" altLang="nl-NL" dirty="0">
                <a:solidFill>
                  <a:srgbClr val="000000"/>
                </a:solidFill>
              </a:rPr>
              <a:t>Bedoeld is voor</a:t>
            </a:r>
            <a:r>
              <a:rPr lang="nl-NL"/>
              <a:t> </a:t>
            </a:r>
            <a:r>
              <a:rPr lang="nl-NL" altLang="nl-NL" dirty="0">
                <a:solidFill>
                  <a:srgbClr val="000000"/>
                </a:solidFill>
              </a:rPr>
              <a:t>mensen die computers gebruiken om hun</a:t>
            </a:r>
            <a:r>
              <a:rPr lang="nl-NL"/>
              <a:t> </a:t>
            </a:r>
            <a:r>
              <a:rPr lang="nl-NL" altLang="nl-NL" dirty="0">
                <a:solidFill>
                  <a:srgbClr val="000000"/>
                </a:solidFill>
              </a:rPr>
              <a:t>passie</a:t>
            </a:r>
            <a:r>
              <a:rPr lang="nl-NL"/>
              <a:t> </a:t>
            </a:r>
            <a:r>
              <a:rPr lang="nl-NL" altLang="nl-NL" dirty="0">
                <a:solidFill>
                  <a:srgbClr val="000000"/>
                </a:solidFill>
              </a:rPr>
              <a:t>uit</a:t>
            </a:r>
            <a:r>
              <a:rPr lang="nl-NL"/>
              <a:t> </a:t>
            </a:r>
            <a:r>
              <a:rPr lang="nl-NL" altLang="nl-NL" dirty="0">
                <a:solidFill>
                  <a:srgbClr val="000000"/>
                </a:solidFill>
              </a:rPr>
              <a:t>te</a:t>
            </a:r>
            <a:r>
              <a:rPr lang="nl-NL"/>
              <a:t> </a:t>
            </a:r>
            <a:r>
              <a:rPr lang="nl-NL" altLang="nl-NL" dirty="0">
                <a:solidFill>
                  <a:srgbClr val="000000"/>
                </a:solidFill>
              </a:rPr>
              <a:t>oefenen</a:t>
            </a:r>
            <a:r>
              <a:rPr lang="nl-NL"/>
              <a:t>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a:t> </a:t>
            </a:r>
            <a:r>
              <a:rPr lang="nl-NL" altLang="nl-NL" dirty="0">
                <a:solidFill>
                  <a:srgbClr val="000000"/>
                </a:solidFill>
              </a:rPr>
              <a:t>afbeelding</a:t>
            </a:r>
            <a:r>
              <a:rPr lang="nl-NL"/>
              <a:t> </a:t>
            </a:r>
            <a:r>
              <a:rPr lang="nl-NL" altLang="nl-NL" dirty="0">
                <a:solidFill>
                  <a:srgbClr val="000000"/>
                </a:solidFill>
              </a:rPr>
              <a:t>vervangt, zorg</a:t>
            </a:r>
            <a:r>
              <a:rPr lang="nl-NL"/>
              <a:t> </a:t>
            </a:r>
            <a:r>
              <a:rPr lang="nl-NL" altLang="nl-NL" dirty="0">
                <a:solidFill>
                  <a:srgbClr val="000000"/>
                </a:solidFill>
              </a:rPr>
              <a:t>dan</a:t>
            </a:r>
            <a:r>
              <a:rPr lang="nl-NL"/>
              <a:t> </a:t>
            </a:r>
            <a:r>
              <a:rPr lang="nl-NL" altLang="nl-NL" dirty="0">
                <a:solidFill>
                  <a:srgbClr val="000000"/>
                </a:solidFill>
              </a:rPr>
              <a:t>dat de vervangende</a:t>
            </a:r>
            <a:r>
              <a:rPr lang="nl-NL"/>
              <a:t> </a:t>
            </a:r>
            <a:r>
              <a:rPr lang="nl-NL" altLang="nl-NL" dirty="0">
                <a:solidFill>
                  <a:srgbClr val="000000"/>
                </a:solidFill>
              </a:rPr>
              <a:t>afbeelding</a:t>
            </a:r>
            <a:r>
              <a:rPr lang="nl-NL"/>
              <a:t> </a:t>
            </a:r>
            <a:r>
              <a:rPr lang="nl-NL" altLang="nl-NL" dirty="0">
                <a:solidFill>
                  <a:srgbClr val="000000"/>
                </a:solidFill>
              </a:rPr>
              <a:t>aan de volgende criteria voldoet: </a:t>
            </a:r>
          </a:p>
          <a:p>
            <a:pPr marL="628650" lvl="1" indent="-171450" eaLnBrk="1" hangingPunct="1">
              <a:spcBef>
                <a:spcPct val="0"/>
              </a:spcBef>
              <a:buFontTx/>
              <a:buChar char="•"/>
            </a:pPr>
            <a:r>
              <a:rPr lang="nl-NL" sz="1200" kern="1200" dirty="0">
                <a:solidFill>
                  <a:schemeClr val="tx1"/>
                </a:solidFill>
                <a:effectLst/>
                <a:latin typeface="+mn-lt"/>
              </a:rPr>
              <a:t>Met jongeren in de vroege tienerleeftijd/middelbareschoolleeftijd </a:t>
            </a:r>
            <a:endParaRPr lang="nl-NL" altLang="nl-NL" dirty="0">
              <a:solidFill>
                <a:srgbClr val="000000"/>
              </a:solidFill>
            </a:endParaRPr>
          </a:p>
          <a:p>
            <a:pPr marL="628650" lvl="1" indent="-171450" eaLnBrk="1" hangingPunct="1">
              <a:spcBef>
                <a:spcPct val="0"/>
              </a:spcBef>
              <a:buFontTx/>
              <a:buChar char="•"/>
            </a:pPr>
            <a:r>
              <a:rPr lang="nl-NL" altLang="nl-NL" dirty="0">
                <a:solidFill>
                  <a:srgbClr val="000000"/>
                </a:solidFill>
              </a:rPr>
              <a:t>De deelnemers</a:t>
            </a:r>
            <a:r>
              <a:rPr lang="nl-NL"/>
              <a:t> </a:t>
            </a:r>
            <a:r>
              <a:rPr lang="nl-NL" altLang="nl-NL" dirty="0">
                <a:solidFill>
                  <a:srgbClr val="000000"/>
                </a:solidFill>
              </a:rPr>
              <a:t>hebben het naar</a:t>
            </a:r>
            <a:r>
              <a:rPr lang="nl-NL"/>
              <a:t> </a:t>
            </a:r>
            <a:r>
              <a:rPr lang="nl-NL" altLang="nl-NL" dirty="0">
                <a:solidFill>
                  <a:srgbClr val="000000"/>
                </a:solidFill>
              </a:rPr>
              <a:t>hun zin met technologie</a:t>
            </a:r>
          </a:p>
          <a:p>
            <a:pPr marL="628650" lvl="1" indent="-171450" eaLnBrk="1" hangingPunct="1">
              <a:spcBef>
                <a:spcPct val="0"/>
              </a:spcBef>
              <a:buFontTx/>
              <a:buChar char="•"/>
            </a:pPr>
            <a:r>
              <a:rPr lang="nl-NL" altLang="nl-NL" dirty="0">
                <a:solidFill>
                  <a:srgbClr val="000000"/>
                </a:solidFill>
              </a:rPr>
              <a:t>Er</a:t>
            </a:r>
            <a:r>
              <a:rPr lang="nl-NL"/>
              <a:t> </a:t>
            </a:r>
            <a:r>
              <a:rPr lang="nl-NL" altLang="nl-NL" dirty="0">
                <a:solidFill>
                  <a:srgbClr val="000000"/>
                </a:solidFill>
              </a:rPr>
              <a:t>staat</a:t>
            </a:r>
            <a:r>
              <a:rPr lang="nl-NL"/>
              <a:t> </a:t>
            </a:r>
            <a:r>
              <a:rPr lang="nl-NL" altLang="nl-NL" dirty="0">
                <a:solidFill>
                  <a:srgbClr val="000000"/>
                </a:solidFill>
              </a:rPr>
              <a:t>een</a:t>
            </a:r>
            <a:r>
              <a:rPr lang="nl-NL"/>
              <a:t> </a:t>
            </a:r>
            <a:r>
              <a:rPr lang="nl-NL" altLang="nl-NL" dirty="0">
                <a:solidFill>
                  <a:srgbClr val="000000"/>
                </a:solidFill>
              </a:rPr>
              <a:t>groep</a:t>
            </a:r>
            <a:r>
              <a:rPr lang="nl-NL"/>
              <a:t> </a:t>
            </a:r>
            <a:r>
              <a:rPr lang="nl-NL" altLang="nl-NL" dirty="0">
                <a:solidFill>
                  <a:srgbClr val="000000"/>
                </a:solidFill>
              </a:rPr>
              <a:t>mensen op, geen</a:t>
            </a:r>
            <a:r>
              <a:rPr lang="nl-NL"/>
              <a:t> </a:t>
            </a:r>
            <a:r>
              <a:rPr lang="nl-NL" altLang="nl-NL" dirty="0">
                <a:solidFill>
                  <a:srgbClr val="000000"/>
                </a:solidFill>
              </a:rPr>
              <a:t>losse</a:t>
            </a:r>
            <a:r>
              <a:rPr lang="nl-NL"/>
              <a:t> </a:t>
            </a:r>
            <a:r>
              <a:rPr lang="nl-NL" altLang="nl-NL" dirty="0">
                <a:solidFill>
                  <a:srgbClr val="000000"/>
                </a:solidFill>
              </a:rPr>
              <a:t>personen</a:t>
            </a:r>
            <a:r>
              <a:rPr lang="nl-NL"/>
              <a:t> </a:t>
            </a:r>
          </a:p>
          <a:p>
            <a:pPr marL="628650" lvl="1" indent="-171450" eaLnBrk="1" hangingPunct="1">
              <a:spcBef>
                <a:spcPct val="0"/>
              </a:spcBef>
              <a:buFontTx/>
              <a:buChar char="•"/>
            </a:pPr>
            <a:r>
              <a:rPr lang="nl-NL" sz="1200" kern="1200" dirty="0">
                <a:solidFill>
                  <a:schemeClr val="tx1"/>
                </a:solidFill>
                <a:effectLst/>
                <a:latin typeface="+mn-lt"/>
              </a:rPr>
              <a:t>Ook meisjes</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2015697-BC0A-446C-A449-7CECB5F0775E}" type="slidenum">
              <a:rPr lang="en-US" altLang="nl-NL" sz="1200" smtClean="0">
                <a:solidFill>
                  <a:srgbClr val="000000"/>
                </a:solidFill>
              </a:rPr>
              <a:pPr defTabSz="712788" fontAlgn="base">
                <a:spcBef>
                  <a:spcPct val="0"/>
                </a:spcBef>
                <a:spcAft>
                  <a:spcPct val="0"/>
                </a:spcAft>
                <a:buSzPct val="100000"/>
              </a:pPr>
              <a:t>9</a:t>
            </a:fld>
            <a:endParaRPr lang="nl-NL" altLang="nl-NL" sz="1200">
              <a:solidFill>
                <a:srgbClr val="000000"/>
              </a:solidFill>
            </a:endParaRPr>
          </a:p>
        </p:txBody>
      </p:sp>
    </p:spTree>
    <p:extLst>
      <p:ext uri="{BB962C8B-B14F-4D97-AF65-F5344CB8AC3E}">
        <p14:creationId xmlns:p14="http://schemas.microsoft.com/office/powerpoint/2010/main" val="2866133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AC56DBD-153D-4F67-90AF-DE70668E44E5}"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A480F29-3AAD-4751-A1EF-276B11C8FCA7}" type="slidenum">
              <a:rPr lang="en-US"/>
              <a:pPr>
                <a:defRPr/>
              </a:pPr>
              <a:t>‹#›</a:t>
            </a:fld>
            <a:endParaRPr lang="en-US"/>
          </a:p>
        </p:txBody>
      </p:sp>
    </p:spTree>
    <p:extLst>
      <p:ext uri="{BB962C8B-B14F-4D97-AF65-F5344CB8AC3E}">
        <p14:creationId xmlns:p14="http://schemas.microsoft.com/office/powerpoint/2010/main" val="137493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2CF69F0-5005-4A03-BB05-9289BACA06D7}"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24D4389-83A7-4FAA-9EDE-00917C41F8B4}" type="slidenum">
              <a:rPr lang="en-US"/>
              <a:pPr>
                <a:defRPr/>
              </a:pPr>
              <a:t>‹#›</a:t>
            </a:fld>
            <a:endParaRPr lang="en-US"/>
          </a:p>
        </p:txBody>
      </p:sp>
    </p:spTree>
    <p:extLst>
      <p:ext uri="{BB962C8B-B14F-4D97-AF65-F5344CB8AC3E}">
        <p14:creationId xmlns:p14="http://schemas.microsoft.com/office/powerpoint/2010/main" val="351654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15BFDE4-CE60-46D2-B642-0ECF46B41674}"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48BEFF5-9871-41DE-926B-3C233885831A}" type="slidenum">
              <a:rPr lang="en-US"/>
              <a:pPr>
                <a:defRPr/>
              </a:pPr>
              <a:t>‹#›</a:t>
            </a:fld>
            <a:endParaRPr lang="en-US"/>
          </a:p>
        </p:txBody>
      </p:sp>
    </p:spTree>
    <p:extLst>
      <p:ext uri="{BB962C8B-B14F-4D97-AF65-F5344CB8AC3E}">
        <p14:creationId xmlns:p14="http://schemas.microsoft.com/office/powerpoint/2010/main" val="293012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838BE7B-A870-4046-90B9-5DCA2C1B6AAE}"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AEDC88-C517-49F7-BA51-39E9A618AD0F}" type="slidenum">
              <a:rPr lang="en-US"/>
              <a:pPr>
                <a:defRPr/>
              </a:pPr>
              <a:t>‹#›</a:t>
            </a:fld>
            <a:endParaRPr lang="en-US"/>
          </a:p>
        </p:txBody>
      </p:sp>
    </p:spTree>
    <p:extLst>
      <p:ext uri="{BB962C8B-B14F-4D97-AF65-F5344CB8AC3E}">
        <p14:creationId xmlns:p14="http://schemas.microsoft.com/office/powerpoint/2010/main" val="349917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CABFDB7-A2C0-4584-9476-179685BACC8C}"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AC8E72-D8F8-4605-BE78-B96222FEAD5D}" type="slidenum">
              <a:rPr lang="en-US"/>
              <a:pPr>
                <a:defRPr/>
              </a:pPr>
              <a:t>‹#›</a:t>
            </a:fld>
            <a:endParaRPr lang="en-US"/>
          </a:p>
        </p:txBody>
      </p:sp>
    </p:spTree>
    <p:extLst>
      <p:ext uri="{BB962C8B-B14F-4D97-AF65-F5344CB8AC3E}">
        <p14:creationId xmlns:p14="http://schemas.microsoft.com/office/powerpoint/2010/main" val="408942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98D34EC-0BF6-4C75-A772-31F20E01D6CB}"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8C099BC-14AF-4BE8-AFF9-F2D641BEBFBB}" type="slidenum">
              <a:rPr lang="en-US"/>
              <a:pPr>
                <a:defRPr/>
              </a:pPr>
              <a:t>‹#›</a:t>
            </a:fld>
            <a:endParaRPr lang="en-US"/>
          </a:p>
        </p:txBody>
      </p:sp>
    </p:spTree>
    <p:extLst>
      <p:ext uri="{BB962C8B-B14F-4D97-AF65-F5344CB8AC3E}">
        <p14:creationId xmlns:p14="http://schemas.microsoft.com/office/powerpoint/2010/main" val="125841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F4BB1E37-7D30-4F43-81E9-B42A6A126C8A}" type="datetime1">
              <a:rPr lang="en-US"/>
              <a:pPr>
                <a:defRPr/>
              </a:pPr>
              <a:t>11/2/2017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7874817-E5CF-49B7-827B-6A085C5882FE}" type="slidenum">
              <a:rPr lang="en-US"/>
              <a:pPr>
                <a:defRPr/>
              </a:pPr>
              <a:t>‹#›</a:t>
            </a:fld>
            <a:endParaRPr lang="en-US"/>
          </a:p>
        </p:txBody>
      </p:sp>
    </p:spTree>
    <p:extLst>
      <p:ext uri="{BB962C8B-B14F-4D97-AF65-F5344CB8AC3E}">
        <p14:creationId xmlns:p14="http://schemas.microsoft.com/office/powerpoint/2010/main" val="412175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0CD4A4D9-0C57-46A5-AC89-F837D0B5FEFB}" type="datetime1">
              <a:rPr lang="en-US"/>
              <a:pPr>
                <a:defRPr/>
              </a:pPr>
              <a:t>11/2/2017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9F1E180-A222-4519-AE65-84E109EA76DA}" type="slidenum">
              <a:rPr lang="en-US"/>
              <a:pPr>
                <a:defRPr/>
              </a:pPr>
              <a:t>‹#›</a:t>
            </a:fld>
            <a:endParaRPr lang="en-US"/>
          </a:p>
        </p:txBody>
      </p:sp>
    </p:spTree>
    <p:extLst>
      <p:ext uri="{BB962C8B-B14F-4D97-AF65-F5344CB8AC3E}">
        <p14:creationId xmlns:p14="http://schemas.microsoft.com/office/powerpoint/2010/main" val="16524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E163C23-C211-4237-935F-2BEDADA2AC74}" type="datetime1">
              <a:rPr lang="en-US"/>
              <a:pPr>
                <a:defRPr/>
              </a:pPr>
              <a:t>11/2/2017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C39853B-2EA8-4D13-AEA7-4A2FB13AFA5D}" type="slidenum">
              <a:rPr lang="en-US"/>
              <a:pPr>
                <a:defRPr/>
              </a:pPr>
              <a:t>‹#›</a:t>
            </a:fld>
            <a:endParaRPr lang="en-US"/>
          </a:p>
        </p:txBody>
      </p:sp>
    </p:spTree>
    <p:extLst>
      <p:ext uri="{BB962C8B-B14F-4D97-AF65-F5344CB8AC3E}">
        <p14:creationId xmlns:p14="http://schemas.microsoft.com/office/powerpoint/2010/main" val="3570197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BECA022-F77A-4BF5-A94E-B35CE1B4FCF3}"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E9D8B73-48B6-4D1B-90BB-9774EC6A786C}" type="slidenum">
              <a:rPr lang="en-US"/>
              <a:pPr>
                <a:defRPr/>
              </a:pPr>
              <a:t>‹#›</a:t>
            </a:fld>
            <a:endParaRPr lang="en-US"/>
          </a:p>
        </p:txBody>
      </p:sp>
    </p:spTree>
    <p:extLst>
      <p:ext uri="{BB962C8B-B14F-4D97-AF65-F5344CB8AC3E}">
        <p14:creationId xmlns:p14="http://schemas.microsoft.com/office/powerpoint/2010/main" val="224034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6ADEC3E-3D81-41B4-9771-DE1124D9CD6F}"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3EB65E5-8EBF-4C6D-A83C-97486572EDAC}" type="slidenum">
              <a:rPr lang="en-US"/>
              <a:pPr>
                <a:defRPr/>
              </a:pPr>
              <a:t>‹#›</a:t>
            </a:fld>
            <a:endParaRPr lang="en-US"/>
          </a:p>
        </p:txBody>
      </p:sp>
    </p:spTree>
    <p:extLst>
      <p:ext uri="{BB962C8B-B14F-4D97-AF65-F5344CB8AC3E}">
        <p14:creationId xmlns:p14="http://schemas.microsoft.com/office/powerpoint/2010/main" val="14343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p>
        </p:txBody>
      </p:sp>
      <p:sp>
        <p:nvSpPr>
          <p:cNvPr id="1027" name="Text Placeholder 2"/>
          <p:cNvSpPr>
            <a:spLocks noGrp="1"/>
          </p:cNvSpPr>
          <p:nvPr>
            <p:ph type="body" idx="1"/>
          </p:nvPr>
        </p:nvSpPr>
        <p:spPr bwMode="auto">
          <a:xfrm>
            <a:off x="628650" y="1520825"/>
            <a:ext cx="78867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eaLnBrk="1" fontAlgn="auto" hangingPunct="1">
              <a:spcBef>
                <a:spcPts val="0"/>
              </a:spcBef>
              <a:spcAft>
                <a:spcPts val="0"/>
              </a:spcAft>
              <a:defRPr sz="900">
                <a:solidFill>
                  <a:schemeClr val="tx1">
                    <a:tint val="75000"/>
                  </a:schemeClr>
                </a:solidFill>
                <a:latin typeface="+mn-lt"/>
              </a:defRPr>
            </a:lvl1pPr>
          </a:lstStyle>
          <a:p>
            <a:pPr>
              <a:defRPr/>
            </a:pPr>
            <a:fld id="{2EA26CC4-64E1-4C74-A963-00B85F51E41E}" type="datetime1">
              <a:rPr lang="en-US"/>
              <a:pPr>
                <a:defRPr/>
              </a:pPr>
              <a:t>11/2/2017</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defTabSz="713203" eaLnBrk="1" fontAlgn="auto" hangingPunct="1">
              <a:spcBef>
                <a:spcPts val="0"/>
              </a:spcBef>
              <a:spcAft>
                <a:spcPts val="0"/>
              </a:spcAft>
              <a:defRPr sz="900">
                <a:solidFill>
                  <a:schemeClr val="tx1">
                    <a:tint val="75000"/>
                  </a:schemeClr>
                </a:solidFill>
                <a:latin typeface="+mn-lt"/>
              </a:defRPr>
            </a:lvl1pPr>
          </a:lstStyle>
          <a:p>
            <a:pPr>
              <a:defRPr/>
            </a:pPr>
            <a:fld id="{C83CAA9B-FA2B-4DA4-B350-1C3F1D29267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www.microsoft.com/en-us/legal/intellectualproperty/trademarks/en-us.aspx"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5838" y="128520"/>
            <a:ext cx="8683623" cy="5431821"/>
          </a:xfrm>
          <a:prstGeom prst="rect">
            <a:avLst/>
          </a:prstGeom>
        </p:spPr>
      </p:pic>
      <p:pic>
        <p:nvPicPr>
          <p:cNvPr id="307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12"/>
          <p:cNvSpPr>
            <a:spLocks noChangeArrowheads="1"/>
          </p:cNvSpPr>
          <p:nvPr/>
        </p:nvSpPr>
        <p:spPr bwMode="auto">
          <a:xfrm>
            <a:off x="436563" y="3681641"/>
            <a:ext cx="56754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Welkom bij</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a:p>
            <a:pPr eaLnBrk="1" hangingPunct="1">
              <a:buSzPct val="100000"/>
            </a:pPr>
            <a:r>
              <a:rPr lang="nl-NL" sz="3600" dirty="0">
                <a:solidFill>
                  <a:schemeClr val="bg1"/>
                </a:solidFill>
                <a:latin typeface="Segoe UI Light" panose="020B0502040204020203" pitchFamily="34" charset="0"/>
              </a:rPr>
              <a:t>Minecraft </a:t>
            </a:r>
            <a:r>
              <a:rPr lang="nl-NL" altLang="nl-NL" sz="3600" dirty="0">
                <a:solidFill>
                  <a:srgbClr val="FFFFFF"/>
                </a:solidFill>
                <a:latin typeface="Segoe UI Light" panose="020B0502040204020203" pitchFamily="34" charset="0"/>
              </a:rPr>
              <a:t>Hour of Code</a:t>
            </a:r>
            <a:r>
              <a:rPr lang="nl-NL" altLang="nl-NL" sz="3600" baseline="30000" dirty="0">
                <a:solidFill>
                  <a:srgbClr val="FFFFFF"/>
                </a:solidFill>
                <a:latin typeface="Segoe UI Light" panose="020B0502040204020203" pitchFamily="34" charset="0"/>
              </a:rPr>
              <a:t>TM</a:t>
            </a:r>
            <a:endParaRPr lang="nl-NL" altLang="nl-NL" sz="3600" baseline="300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3077" name="Picture 14" descr="Microsoft"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Welkom bij Hour of Code™</a:t>
            </a:r>
            <a:endParaRPr lang="en-US" dirty="0"/>
          </a:p>
        </p:txBody>
      </p:sp>
      <p:sp>
        <p:nvSpPr>
          <p:cNvPr id="4" name="Subtitle 3" hidden="1"/>
          <p:cNvSpPr>
            <a:spLocks noGrp="1"/>
          </p:cNvSpPr>
          <p:nvPr>
            <p:ph type="subTitle" idx="1"/>
          </p:nvPr>
        </p:nvSpPr>
        <p:spPr/>
        <p:txBody>
          <a:bodyPr/>
          <a:lstStyle/>
          <a:p>
            <a:endParaRPr lang="en-US"/>
          </a:p>
        </p:txBody>
      </p:sp>
      <p:sp>
        <p:nvSpPr>
          <p:cNvPr id="3078"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B65A36AB-3905-4FCA-AD1A-801EE4E4E0C7}" type="slidenum">
              <a:rPr lang="en-US" altLang="nl-NL" smtClean="0"/>
              <a:pPr/>
              <a:t>1</a:t>
            </a:fld>
            <a:endParaRPr lang="en-US" altLang="nl-N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1" descr="Een kleine groep jongeren werkt samen aan een project" title="Een kleine groep jongeren werkt samen aan een projec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173038"/>
            <a:ext cx="691515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6"/>
          <p:cNvSpPr>
            <a:spLocks noChangeArrowheads="1"/>
          </p:cNvSpPr>
          <p:nvPr/>
        </p:nvSpPr>
        <p:spPr bwMode="auto">
          <a:xfrm>
            <a:off x="228600" y="2873375"/>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Dit is het wel.</a:t>
            </a:r>
          </a:p>
        </p:txBody>
      </p:sp>
      <p:pic>
        <p:nvPicPr>
          <p:cNvPr id="2150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En</a:t>
            </a:r>
            <a:r>
              <a:rPr lang="en-US" dirty="0"/>
              <a:t> </a:t>
            </a:r>
            <a:r>
              <a:rPr lang="en-US" dirty="0" err="1"/>
              <a:t>dit</a:t>
            </a:r>
            <a:endParaRPr lang="en-US" dirty="0"/>
          </a:p>
        </p:txBody>
      </p:sp>
      <p:sp>
        <p:nvSpPr>
          <p:cNvPr id="4" name="Subtitle 3" hidden="1"/>
          <p:cNvSpPr>
            <a:spLocks noGrp="1"/>
          </p:cNvSpPr>
          <p:nvPr>
            <p:ph type="subTitle" idx="1"/>
          </p:nvPr>
        </p:nvSpPr>
        <p:spPr/>
        <p:txBody>
          <a:bodyPr/>
          <a:lstStyle/>
          <a:p>
            <a:endParaRPr lang="en-US"/>
          </a:p>
        </p:txBody>
      </p:sp>
      <p:sp>
        <p:nvSpPr>
          <p:cNvPr id="21510"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34A2953E-DFE0-481D-89D6-FF95550D20EF}" type="slidenum">
              <a:rPr lang="en-US" altLang="nl-NL" smtClean="0"/>
              <a:pPr/>
              <a:t>10</a:t>
            </a:fld>
            <a:endParaRPr lang="en-US" altLang="nl-NL"/>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6"/>
          <p:cNvSpPr>
            <a:spLocks noChangeArrowheads="1"/>
          </p:cNvSpPr>
          <p:nvPr/>
        </p:nvSpPr>
        <p:spPr bwMode="auto">
          <a:xfrm>
            <a:off x="647700" y="2540000"/>
            <a:ext cx="58102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Programmeren</a:t>
            </a:r>
            <a:r>
              <a:rPr lang="nl-NL"/>
              <a:t> </a:t>
            </a:r>
            <a:r>
              <a:rPr lang="nl-NL" altLang="nl-NL" sz="3600" dirty="0">
                <a:solidFill>
                  <a:srgbClr val="FFFFFF"/>
                </a:solidFill>
                <a:latin typeface="Segoe UI Light" panose="020B0502040204020203" pitchFamily="34" charset="0"/>
              </a:rPr>
              <a:t>gaat over…</a:t>
            </a:r>
          </a:p>
        </p:txBody>
      </p:sp>
      <p:sp>
        <p:nvSpPr>
          <p:cNvPr id="3" name="Title 2" hidden="1"/>
          <p:cNvSpPr>
            <a:spLocks noGrp="1"/>
          </p:cNvSpPr>
          <p:nvPr>
            <p:ph type="ctrTitle"/>
          </p:nvPr>
        </p:nvSpPr>
        <p:spPr/>
        <p:txBody>
          <a:bodyPr/>
          <a:lstStyle/>
          <a:p>
            <a:r>
              <a:rPr lang="en-US" dirty="0" err="1"/>
              <a:t>Programmeren</a:t>
            </a:r>
            <a:r>
              <a:rPr lang="en-US" dirty="0"/>
              <a:t> </a:t>
            </a:r>
            <a:r>
              <a:rPr lang="en-US" dirty="0" err="1"/>
              <a:t>gaat</a:t>
            </a:r>
            <a:r>
              <a:rPr lang="en-US" dirty="0"/>
              <a:t> over</a:t>
            </a:r>
          </a:p>
        </p:txBody>
      </p:sp>
      <p:sp>
        <p:nvSpPr>
          <p:cNvPr id="4" name="Subtitle 3" hidden="1"/>
          <p:cNvSpPr>
            <a:spLocks noGrp="1"/>
          </p:cNvSpPr>
          <p:nvPr>
            <p:ph type="subTitle" idx="1"/>
          </p:nvPr>
        </p:nvSpPr>
        <p:spPr/>
        <p:txBody>
          <a:bodyPr/>
          <a:lstStyle/>
          <a:p>
            <a:endParaRPr lang="en-US"/>
          </a:p>
        </p:txBody>
      </p:sp>
      <p:sp>
        <p:nvSpPr>
          <p:cNvPr id="2765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FB31944E-7CDD-4CD3-A6A0-71BBC1A16577}" type="slidenum">
              <a:rPr lang="en-US" altLang="nl-NL" smtClean="0"/>
              <a:pPr/>
              <a:t>11</a:t>
            </a:fld>
            <a:endParaRPr lang="en-US" altLang="nl-N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2978"/>
          <a:stretch/>
        </p:blipFill>
        <p:spPr>
          <a:xfrm>
            <a:off x="12700" y="0"/>
            <a:ext cx="8311230" cy="5715000"/>
          </a:xfrm>
          <a:prstGeom prst="rect">
            <a:avLst/>
          </a:prstGeom>
        </p:spPr>
      </p:pic>
      <p:pic>
        <p:nvPicPr>
          <p:cNvPr id="2969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16"/>
          <p:cNvSpPr>
            <a:spLocks noChangeArrowheads="1"/>
          </p:cNvSpPr>
          <p:nvPr/>
        </p:nvSpPr>
        <p:spPr bwMode="auto">
          <a:xfrm>
            <a:off x="4572000" y="2884488"/>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Problemen</a:t>
            </a:r>
            <a:r>
              <a:rPr lang="nl-NL"/>
              <a:t> </a:t>
            </a:r>
          </a:p>
          <a:p>
            <a:pPr algn="ctr" eaLnBrk="1" hangingPunct="1">
              <a:buSzPct val="100000"/>
            </a:pPr>
            <a:r>
              <a:rPr lang="nl-NL" altLang="nl-NL" sz="3600" dirty="0">
                <a:solidFill>
                  <a:srgbClr val="FFFFFF"/>
                </a:solidFill>
                <a:latin typeface="Segoe UI Light" panose="020B0502040204020203" pitchFamily="34" charset="0"/>
              </a:rPr>
              <a:t>oplossen</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2970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Problemen</a:t>
            </a:r>
            <a:r>
              <a:rPr lang="en-US" dirty="0"/>
              <a:t> </a:t>
            </a:r>
            <a:r>
              <a:rPr lang="en-US" dirty="0" err="1"/>
              <a:t>oplossen</a:t>
            </a:r>
            <a:endParaRPr lang="en-US" dirty="0"/>
          </a:p>
        </p:txBody>
      </p:sp>
      <p:sp>
        <p:nvSpPr>
          <p:cNvPr id="4" name="Subtitle 3" hidden="1"/>
          <p:cNvSpPr>
            <a:spLocks noGrp="1"/>
          </p:cNvSpPr>
          <p:nvPr>
            <p:ph type="subTitle" idx="1"/>
          </p:nvPr>
        </p:nvSpPr>
        <p:spPr/>
        <p:txBody>
          <a:bodyPr/>
          <a:lstStyle/>
          <a:p>
            <a:endParaRPr lang="en-US"/>
          </a:p>
        </p:txBody>
      </p:sp>
      <p:sp>
        <p:nvSpPr>
          <p:cNvPr id="29702"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748B1079-1A05-49AC-922D-87463D63888D}" type="slidenum">
              <a:rPr lang="en-US" altLang="nl-NL" smtClean="0"/>
              <a:pPr/>
              <a:t>12</a:t>
            </a:fld>
            <a:endParaRPr lang="en-US" alt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Kleurpotloden " title="Kleurpotloden "/>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392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12"/>
          <p:cNvSpPr>
            <a:spLocks noChangeArrowheads="1"/>
          </p:cNvSpPr>
          <p:nvPr/>
        </p:nvSpPr>
        <p:spPr bwMode="auto">
          <a:xfrm>
            <a:off x="4572000" y="2884488"/>
            <a:ext cx="434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Creativiteit</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31749"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8900" y="204152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Creativiteit</a:t>
            </a:r>
            <a:endParaRPr lang="en-US" dirty="0"/>
          </a:p>
        </p:txBody>
      </p:sp>
      <p:sp>
        <p:nvSpPr>
          <p:cNvPr id="4" name="Subtitle 3" hidden="1"/>
          <p:cNvSpPr>
            <a:spLocks noGrp="1"/>
          </p:cNvSpPr>
          <p:nvPr>
            <p:ph type="subTitle" idx="1"/>
          </p:nvPr>
        </p:nvSpPr>
        <p:spPr/>
        <p:txBody>
          <a:bodyPr/>
          <a:lstStyle/>
          <a:p>
            <a:endParaRPr lang="en-US" dirty="0"/>
          </a:p>
        </p:txBody>
      </p:sp>
      <p:sp>
        <p:nvSpPr>
          <p:cNvPr id="31750" name="Slide Number Placeholder 5"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947CA8E7-0285-4A30-8CE2-7A83EE42D9AA}" type="slidenum">
              <a:rPr lang="en-US" altLang="nl-NL" smtClean="0"/>
              <a:pPr/>
              <a:t>13</a:t>
            </a:fld>
            <a:endParaRPr lang="en-US" altLang="nl-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8"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379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8900" y="204152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10"/>
          <p:cNvSpPr>
            <a:spLocks noChangeArrowheads="1"/>
          </p:cNvSpPr>
          <p:nvPr/>
        </p:nvSpPr>
        <p:spPr bwMode="auto">
          <a:xfrm>
            <a:off x="4572000" y="2884488"/>
            <a:ext cx="4343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Samenwerking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6" name="Title 5" hidden="1"/>
          <p:cNvSpPr>
            <a:spLocks noGrp="1"/>
          </p:cNvSpPr>
          <p:nvPr>
            <p:ph type="ctrTitle"/>
          </p:nvPr>
        </p:nvSpPr>
        <p:spPr/>
        <p:txBody>
          <a:bodyPr/>
          <a:lstStyle/>
          <a:p>
            <a:r>
              <a:rPr lang="en-US" dirty="0" err="1"/>
              <a:t>Samenwerking</a:t>
            </a:r>
            <a:endParaRPr lang="en-US" dirty="0"/>
          </a:p>
        </p:txBody>
      </p:sp>
      <p:sp>
        <p:nvSpPr>
          <p:cNvPr id="7" name="Subtitle 6" hidden="1"/>
          <p:cNvSpPr>
            <a:spLocks noGrp="1"/>
          </p:cNvSpPr>
          <p:nvPr>
            <p:ph type="subTitle" idx="1"/>
          </p:nvPr>
        </p:nvSpPr>
        <p:spPr/>
        <p:txBody>
          <a:bodyPr/>
          <a:lstStyle/>
          <a:p>
            <a:endParaRPr lang="en-US"/>
          </a:p>
        </p:txBody>
      </p:sp>
      <p:sp>
        <p:nvSpPr>
          <p:cNvPr id="33798"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589C914E-2437-4773-AF17-8ADC1A75C4DE}" type="slidenum">
              <a:rPr lang="en-US" altLang="nl-NL" smtClean="0"/>
              <a:pPr/>
              <a:t>14</a:t>
            </a:fld>
            <a:endParaRPr lang="en-US" altLang="nl-N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14"/>
          <p:cNvSpPr>
            <a:spLocks noChangeArrowheads="1"/>
          </p:cNvSpPr>
          <p:nvPr/>
        </p:nvSpPr>
        <p:spPr bwMode="auto">
          <a:xfrm>
            <a:off x="4816475" y="2041525"/>
            <a:ext cx="40417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Wat vind je leuk om samen met je vrienden</a:t>
            </a:r>
            <a:r>
              <a:rPr lang="nl-NL"/>
              <a:t> </a:t>
            </a:r>
            <a:r>
              <a:rPr lang="nl-NL" altLang="nl-NL" sz="3600" dirty="0">
                <a:solidFill>
                  <a:srgbClr val="000000"/>
                </a:solidFill>
                <a:latin typeface="Segoe UI Light" panose="020B0502040204020203" pitchFamily="34" charset="0"/>
              </a:rPr>
              <a:t>te</a:t>
            </a:r>
            <a:r>
              <a:rPr lang="nl-NL"/>
              <a:t> </a:t>
            </a:r>
            <a:r>
              <a:rPr lang="nl-NL" altLang="nl-NL" sz="3600" dirty="0">
                <a:solidFill>
                  <a:srgbClr val="000000"/>
                </a:solidFill>
                <a:latin typeface="Segoe UI Light" panose="020B0502040204020203" pitchFamily="34" charset="0"/>
              </a:rPr>
              <a:t>doen? </a:t>
            </a:r>
          </a:p>
        </p:txBody>
      </p:sp>
      <p:sp>
        <p:nvSpPr>
          <p:cNvPr id="37892" name="Rectangle 2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37893"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vinden jullie leuk om te doen?</a:t>
            </a:r>
            <a:endParaRPr lang="en-US" dirty="0"/>
          </a:p>
        </p:txBody>
      </p:sp>
      <p:sp>
        <p:nvSpPr>
          <p:cNvPr id="4" name="Subtitle 3" hidden="1"/>
          <p:cNvSpPr>
            <a:spLocks noGrp="1"/>
          </p:cNvSpPr>
          <p:nvPr>
            <p:ph type="subTitle" idx="1"/>
          </p:nvPr>
        </p:nvSpPr>
        <p:spPr/>
        <p:txBody>
          <a:bodyPr/>
          <a:lstStyle/>
          <a:p>
            <a:endParaRPr lang="en-US"/>
          </a:p>
        </p:txBody>
      </p:sp>
      <p:sp>
        <p:nvSpPr>
          <p:cNvPr id="37894" name="Slide Number Placeholder 1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CE54DE89-E497-4C81-9128-42388D6272FA}" type="slidenum">
              <a:rPr lang="en-US" altLang="nl-NL" smtClean="0"/>
              <a:pPr/>
              <a:t>15</a:t>
            </a:fld>
            <a:endParaRPr lang="en-US" altLang="nl-N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descr="Sterretjes" title="Sterretje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0"/>
            <a:ext cx="86598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4" hidden="1"/>
          <p:cNvSpPr>
            <a:spLocks noGrp="1"/>
          </p:cNvSpPr>
          <p:nvPr>
            <p:ph type="subTitle" idx="1"/>
          </p:nvPr>
        </p:nvSpPr>
        <p:spPr/>
        <p:txBody>
          <a:bodyPr/>
          <a:lstStyle/>
          <a:p>
            <a:endParaRPr lang="en-US"/>
          </a:p>
        </p:txBody>
      </p:sp>
      <p:sp>
        <p:nvSpPr>
          <p:cNvPr id="3" name="Title 2" hidden="1"/>
          <p:cNvSpPr>
            <a:spLocks noGrp="1"/>
          </p:cNvSpPr>
          <p:nvPr>
            <p:ph type="ctrTitle"/>
          </p:nvPr>
        </p:nvSpPr>
        <p:spPr/>
        <p:txBody>
          <a:bodyPr/>
          <a:lstStyle/>
          <a:p>
            <a:r>
              <a:rPr lang="nl-NL" dirty="0"/>
              <a:t>Breng je interesses tot leven</a:t>
            </a:r>
            <a:endParaRPr lang="en-US" dirty="0"/>
          </a:p>
        </p:txBody>
      </p:sp>
      <p:sp>
        <p:nvSpPr>
          <p:cNvPr id="39940"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21151468-613E-4944-A84C-548BACDC6332}" type="slidenum">
              <a:rPr lang="en-US" altLang="nl-NL" smtClean="0"/>
              <a:pPr/>
              <a:t>16</a:t>
            </a:fld>
            <a:endParaRPr lang="en-US" altLang="nl-NL"/>
          </a:p>
        </p:txBody>
      </p:sp>
      <p:sp>
        <p:nvSpPr>
          <p:cNvPr id="4" name="TextBox 3"/>
          <p:cNvSpPr txBox="1"/>
          <p:nvPr/>
        </p:nvSpPr>
        <p:spPr>
          <a:xfrm>
            <a:off x="727967" y="3818104"/>
            <a:ext cx="2778493" cy="274320"/>
          </a:xfrm>
          <a:prstGeom prst="rect">
            <a:avLst/>
          </a:prstGeom>
          <a:solidFill>
            <a:schemeClr val="accent6"/>
          </a:solidFill>
        </p:spPr>
        <p:txBody>
          <a:bodyPr wrap="square">
            <a:spAutoFit/>
          </a:bodyPr>
          <a:lstStyle/>
          <a:p>
            <a:pPr defTabSz="713203" eaLnBrk="1" fontAlgn="auto" hangingPunct="1">
              <a:spcBef>
                <a:spcPts val="0"/>
              </a:spcBef>
              <a:spcAft>
                <a:spcPts val="0"/>
              </a:spcAft>
              <a:defRPr/>
            </a:pPr>
            <a:endParaRPr lang="en-US" sz="1404" dirty="0">
              <a:latin typeface="+mn-lt"/>
            </a:endParaRPr>
          </a:p>
        </p:txBody>
      </p:sp>
      <p:sp>
        <p:nvSpPr>
          <p:cNvPr id="11" name="TextBox 10"/>
          <p:cNvSpPr txBox="1"/>
          <p:nvPr/>
        </p:nvSpPr>
        <p:spPr>
          <a:xfrm>
            <a:off x="721617" y="2170894"/>
            <a:ext cx="2958654" cy="274320"/>
          </a:xfrm>
          <a:prstGeom prst="rect">
            <a:avLst/>
          </a:prstGeom>
          <a:solidFill>
            <a:schemeClr val="accent6"/>
          </a:solidFill>
        </p:spPr>
        <p:txBody>
          <a:bodyPr wrap="square">
            <a:spAutoFit/>
          </a:bodyPr>
          <a:lstStyle/>
          <a:p>
            <a:pPr defTabSz="713203" eaLnBrk="1" fontAlgn="auto" hangingPunct="1">
              <a:spcBef>
                <a:spcPts val="0"/>
              </a:spcBef>
              <a:spcAft>
                <a:spcPts val="0"/>
              </a:spcAft>
              <a:defRPr/>
            </a:pPr>
            <a:endParaRPr lang="en-US" sz="1404" dirty="0">
              <a:latin typeface="+mn-lt"/>
            </a:endParaRPr>
          </a:p>
        </p:txBody>
      </p:sp>
      <p:sp>
        <p:nvSpPr>
          <p:cNvPr id="10" name="TextBox 9"/>
          <p:cNvSpPr txBox="1"/>
          <p:nvPr/>
        </p:nvSpPr>
        <p:spPr>
          <a:xfrm>
            <a:off x="721617" y="2720340"/>
            <a:ext cx="752003" cy="274320"/>
          </a:xfrm>
          <a:prstGeom prst="rect">
            <a:avLst/>
          </a:prstGeom>
          <a:solidFill>
            <a:schemeClr val="accent6"/>
          </a:solidFill>
        </p:spPr>
        <p:txBody>
          <a:bodyPr wrap="square">
            <a:spAutoFit/>
          </a:bodyPr>
          <a:lstStyle/>
          <a:p>
            <a:pPr defTabSz="713203" eaLnBrk="1" fontAlgn="auto" hangingPunct="1">
              <a:spcBef>
                <a:spcPts val="0"/>
              </a:spcBef>
              <a:spcAft>
                <a:spcPts val="0"/>
              </a:spcAft>
              <a:defRPr/>
            </a:pPr>
            <a:endParaRPr lang="en-US" sz="1404" dirty="0">
              <a:latin typeface="+mn-lt"/>
            </a:endParaRPr>
          </a:p>
        </p:txBody>
      </p:sp>
      <p:sp>
        <p:nvSpPr>
          <p:cNvPr id="39943" name="Rectangle 13"/>
          <p:cNvSpPr>
            <a:spLocks noChangeArrowheads="1"/>
          </p:cNvSpPr>
          <p:nvPr/>
        </p:nvSpPr>
        <p:spPr bwMode="auto">
          <a:xfrm>
            <a:off x="657225" y="1925638"/>
            <a:ext cx="3429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Programmeren</a:t>
            </a:r>
            <a:r>
              <a:rPr lang="nl-NL" dirty="0"/>
              <a:t> </a:t>
            </a:r>
            <a:r>
              <a:rPr lang="nl-NL" altLang="nl-NL" sz="3600" dirty="0">
                <a:solidFill>
                  <a:srgbClr val="FFFFFF"/>
                </a:solidFill>
                <a:latin typeface="Segoe UI Light" panose="020B0502040204020203" pitchFamily="34" charset="0"/>
              </a:rPr>
              <a:t>kan al je interesses tot leven</a:t>
            </a:r>
            <a:r>
              <a:rPr lang="nl-NL" dirty="0"/>
              <a:t> </a:t>
            </a:r>
            <a:r>
              <a:rPr lang="nl-NL" altLang="nl-NL" sz="3600" dirty="0">
                <a:solidFill>
                  <a:srgbClr val="FFFFFF"/>
                </a:solidFill>
                <a:latin typeface="Segoe UI Light" panose="020B0502040204020203" pitchFamily="34" charset="0"/>
              </a:rPr>
              <a:t>brengen.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Jonge vrouw gebruikt een camera om een foto te maken" title="Jonge vrouw gebruikt een camera om een foto te mak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88" y="0"/>
            <a:ext cx="8948737"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Gebruik wat je hebt geleerd</a:t>
            </a:r>
            <a:endParaRPr lang="en-US" dirty="0"/>
          </a:p>
        </p:txBody>
      </p:sp>
      <p:sp>
        <p:nvSpPr>
          <p:cNvPr id="4" name="Subtitle 3" hidden="1"/>
          <p:cNvSpPr>
            <a:spLocks noGrp="1"/>
          </p:cNvSpPr>
          <p:nvPr>
            <p:ph type="subTitle" idx="1"/>
          </p:nvPr>
        </p:nvSpPr>
        <p:spPr/>
        <p:txBody>
          <a:bodyPr/>
          <a:lstStyle/>
          <a:p>
            <a:endParaRPr lang="en-US"/>
          </a:p>
        </p:txBody>
      </p:sp>
      <p:sp>
        <p:nvSpPr>
          <p:cNvPr id="41988"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2E296869-3E33-4998-81BD-4E22FDAA2EB1}" type="slidenum">
              <a:rPr lang="en-US" altLang="nl-NL" smtClean="0"/>
              <a:pPr/>
              <a:t>17</a:t>
            </a:fld>
            <a:endParaRPr lang="en-US" altLang="nl-NL"/>
          </a:p>
        </p:txBody>
      </p:sp>
      <p:sp>
        <p:nvSpPr>
          <p:cNvPr id="6" name="TextBox 5"/>
          <p:cNvSpPr txBox="1"/>
          <p:nvPr/>
        </p:nvSpPr>
        <p:spPr>
          <a:xfrm>
            <a:off x="697592" y="3342409"/>
            <a:ext cx="5159101" cy="274320"/>
          </a:xfrm>
          <a:prstGeom prst="rect">
            <a:avLst/>
          </a:prstGeom>
          <a:solidFill>
            <a:schemeClr val="accent6"/>
          </a:solidFill>
        </p:spPr>
        <p:txBody>
          <a:bodyPr wrap="square">
            <a:spAutoFit/>
          </a:bodyPr>
          <a:lstStyle/>
          <a:p>
            <a:pPr defTabSz="713203" eaLnBrk="1" fontAlgn="auto" hangingPunct="1">
              <a:spcBef>
                <a:spcPts val="0"/>
              </a:spcBef>
              <a:spcAft>
                <a:spcPts val="0"/>
              </a:spcAft>
              <a:defRPr/>
            </a:pPr>
            <a:endParaRPr lang="en-US" sz="1404" dirty="0">
              <a:latin typeface="+mn-lt"/>
            </a:endParaRPr>
          </a:p>
        </p:txBody>
      </p:sp>
      <p:sp>
        <p:nvSpPr>
          <p:cNvPr id="7" name="TextBox 6"/>
          <p:cNvSpPr txBox="1"/>
          <p:nvPr/>
        </p:nvSpPr>
        <p:spPr>
          <a:xfrm>
            <a:off x="680811" y="3877930"/>
            <a:ext cx="4571321" cy="274320"/>
          </a:xfrm>
          <a:prstGeom prst="rect">
            <a:avLst/>
          </a:prstGeom>
          <a:solidFill>
            <a:schemeClr val="accent6"/>
          </a:solidFill>
        </p:spPr>
        <p:txBody>
          <a:bodyPr wrap="square">
            <a:spAutoFit/>
          </a:bodyPr>
          <a:lstStyle/>
          <a:p>
            <a:pPr defTabSz="713203" eaLnBrk="1" fontAlgn="auto" hangingPunct="1">
              <a:spcBef>
                <a:spcPts val="0"/>
              </a:spcBef>
              <a:spcAft>
                <a:spcPts val="0"/>
              </a:spcAft>
              <a:defRPr/>
            </a:pPr>
            <a:endParaRPr lang="en-US" sz="1404" dirty="0">
              <a:latin typeface="+mn-lt"/>
            </a:endParaRPr>
          </a:p>
        </p:txBody>
      </p:sp>
      <p:sp>
        <p:nvSpPr>
          <p:cNvPr id="41993" name="Rectangle 13"/>
          <p:cNvSpPr>
            <a:spLocks noChangeArrowheads="1"/>
          </p:cNvSpPr>
          <p:nvPr/>
        </p:nvSpPr>
        <p:spPr bwMode="auto">
          <a:xfrm>
            <a:off x="609599" y="1432689"/>
            <a:ext cx="5640061"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Als je bezig bent met de tutorial van Hour of Code</a:t>
            </a:r>
            <a:r>
              <a:rPr lang="nl-NL" altLang="nl-NL" sz="3600" baseline="30000" dirty="0">
                <a:solidFill>
                  <a:srgbClr val="FFFFFF"/>
                </a:solidFill>
                <a:latin typeface="Segoe UI Light" panose="020B0502040204020203" pitchFamily="34" charset="0"/>
              </a:rPr>
              <a:t>TM</a:t>
            </a:r>
            <a:r>
              <a:rPr lang="nl-NL" altLang="nl-NL" sz="3600" dirty="0">
                <a:solidFill>
                  <a:srgbClr val="FFFFFF"/>
                </a:solidFill>
                <a:latin typeface="Segoe UI Light" panose="020B0502040204020203" pitchFamily="34" charset="0"/>
              </a:rPr>
              <a:t>, vergeet</a:t>
            </a:r>
            <a:r>
              <a:rPr lang="nl-NL" dirty="0"/>
              <a:t> </a:t>
            </a:r>
            <a:r>
              <a:rPr lang="nl-NL" altLang="nl-NL" sz="3600" dirty="0">
                <a:solidFill>
                  <a:srgbClr val="FFFFFF"/>
                </a:solidFill>
                <a:latin typeface="Segoe UI Light" panose="020B0502040204020203" pitchFamily="34" charset="0"/>
              </a:rPr>
              <a:t>dan</a:t>
            </a:r>
            <a:r>
              <a:rPr lang="nl-NL" dirty="0"/>
              <a:t> </a:t>
            </a:r>
            <a:r>
              <a:rPr lang="nl-NL" altLang="nl-NL" sz="3600" dirty="0">
                <a:solidFill>
                  <a:srgbClr val="FFFFFF"/>
                </a:solidFill>
                <a:latin typeface="Segoe UI Light" panose="020B0502040204020203" pitchFamily="34" charset="0"/>
              </a:rPr>
              <a:t>niet</a:t>
            </a:r>
            <a:r>
              <a:rPr lang="nl-NL" dirty="0"/>
              <a:t> </a:t>
            </a:r>
            <a:r>
              <a:rPr lang="nl-NL" altLang="nl-NL" sz="3600" dirty="0">
                <a:solidFill>
                  <a:srgbClr val="FFFFFF"/>
                </a:solidFill>
                <a:latin typeface="Segoe UI Light" panose="020B0502040204020203" pitchFamily="34" charset="0"/>
              </a:rPr>
              <a:t>dat je alles wat je leert, kunt</a:t>
            </a:r>
            <a:r>
              <a:rPr lang="nl-NL" dirty="0"/>
              <a:t> </a:t>
            </a:r>
            <a:r>
              <a:rPr lang="nl-NL" altLang="nl-NL" sz="3600" dirty="0">
                <a:solidFill>
                  <a:srgbClr val="FFFFFF"/>
                </a:solidFill>
                <a:latin typeface="Segoe UI Light" panose="020B0502040204020203" pitchFamily="34" charset="0"/>
              </a:rPr>
              <a:t>gebruiken</a:t>
            </a:r>
            <a:r>
              <a:rPr lang="nl-NL" dirty="0"/>
              <a:t> </a:t>
            </a:r>
            <a:r>
              <a:rPr lang="nl-NL" altLang="nl-NL" sz="3600" dirty="0">
                <a:solidFill>
                  <a:srgbClr val="FFFFFF"/>
                </a:solidFill>
                <a:latin typeface="Segoe UI Light" panose="020B0502040204020203" pitchFamily="34" charset="0"/>
              </a:rPr>
              <a:t>bij</a:t>
            </a:r>
            <a:r>
              <a:rPr lang="nl-NL" dirty="0"/>
              <a:t> </a:t>
            </a:r>
            <a:r>
              <a:rPr lang="nl-NL" altLang="nl-NL" sz="3600" dirty="0">
                <a:solidFill>
                  <a:srgbClr val="FFFFFF"/>
                </a:solidFill>
                <a:latin typeface="Segoe UI Light" panose="020B0502040204020203" pitchFamily="34" charset="0"/>
              </a:rPr>
              <a:t>alles wat je leuk</a:t>
            </a:r>
            <a:r>
              <a:rPr lang="nl-NL" dirty="0"/>
              <a:t> </a:t>
            </a:r>
            <a:r>
              <a:rPr lang="nl-NL" altLang="nl-NL" sz="3600" dirty="0">
                <a:solidFill>
                  <a:srgbClr val="FFFFFF"/>
                </a:solidFill>
                <a:latin typeface="Segoe UI Light" panose="020B0502040204020203" pitchFamily="34" charset="0"/>
              </a:rPr>
              <a:t>vindt.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Enthousiast juichende studenten" title="Enthousiast juichende studenten"/>
          <p:cNvPicPr>
            <a:picLocks noChangeAspect="1"/>
          </p:cNvPicPr>
          <p:nvPr/>
        </p:nvPicPr>
        <p:blipFill>
          <a:blip r:embed="rId3">
            <a:extLst>
              <a:ext uri="{28A0092B-C50C-407E-A947-70E740481C1C}">
                <a14:useLocalDpi xmlns:a14="http://schemas.microsoft.com/office/drawing/2010/main" val="0"/>
              </a:ext>
            </a:extLst>
          </a:blip>
          <a:srcRect b="-2"/>
          <a:stretch>
            <a:fillRect/>
          </a:stretch>
        </p:blipFill>
        <p:spPr bwMode="auto">
          <a:xfrm>
            <a:off x="238125" y="127000"/>
            <a:ext cx="56356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1"/>
          <p:cNvSpPr>
            <a:spLocks noChangeArrowheads="1"/>
          </p:cNvSpPr>
          <p:nvPr/>
        </p:nvSpPr>
        <p:spPr bwMode="auto">
          <a:xfrm>
            <a:off x="4781550" y="2257425"/>
            <a:ext cx="3676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Hour of Code</a:t>
            </a:r>
            <a:r>
              <a:rPr lang="nl-NL" altLang="nl-NL" sz="3600" baseline="30000" dirty="0">
                <a:solidFill>
                  <a:srgbClr val="FFFFFF"/>
                </a:solidFill>
                <a:latin typeface="Segoe UI Light" panose="020B0502040204020203" pitchFamily="34" charset="0"/>
              </a:rPr>
              <a:t>TM</a:t>
            </a:r>
            <a:r>
              <a:rPr lang="nl-NL" altLang="nl-NL" sz="3600" dirty="0">
                <a:solidFill>
                  <a:srgbClr val="FFFFFF"/>
                </a:solidFill>
                <a:latin typeface="Segoe UI Light" panose="020B0502040204020203" pitchFamily="34" charset="0"/>
              </a:rPr>
              <a:t>, </a:t>
            </a:r>
          </a:p>
          <a:p>
            <a:pPr eaLnBrk="1" hangingPunct="1">
              <a:buSzPct val="100000"/>
            </a:pPr>
            <a:r>
              <a:rPr lang="nl-NL" altLang="nl-NL" sz="3600" dirty="0">
                <a:solidFill>
                  <a:srgbClr val="FFFFFF"/>
                </a:solidFill>
                <a:latin typeface="Segoe UI Light" panose="020B0502040204020203" pitchFamily="34" charset="0"/>
              </a:rPr>
              <a:t>Hoe werkt het?</a:t>
            </a:r>
          </a:p>
        </p:txBody>
      </p:sp>
      <p:sp>
        <p:nvSpPr>
          <p:cNvPr id="3" name="Title 2" hidden="1"/>
          <p:cNvSpPr>
            <a:spLocks noGrp="1"/>
          </p:cNvSpPr>
          <p:nvPr>
            <p:ph type="ctrTitle"/>
          </p:nvPr>
        </p:nvSpPr>
        <p:spPr/>
        <p:txBody>
          <a:bodyPr/>
          <a:lstStyle/>
          <a:p>
            <a:r>
              <a:rPr lang="en-US" dirty="0"/>
              <a:t>Hoe </a:t>
            </a:r>
            <a:r>
              <a:rPr lang="en-US" dirty="0" err="1"/>
              <a:t>werkt</a:t>
            </a:r>
            <a:r>
              <a:rPr lang="en-US" dirty="0"/>
              <a:t> het?</a:t>
            </a:r>
          </a:p>
        </p:txBody>
      </p:sp>
      <p:sp>
        <p:nvSpPr>
          <p:cNvPr id="4" name="Subtitle 3" hidden="1"/>
          <p:cNvSpPr>
            <a:spLocks noGrp="1"/>
          </p:cNvSpPr>
          <p:nvPr>
            <p:ph type="subTitle" idx="1"/>
          </p:nvPr>
        </p:nvSpPr>
        <p:spPr/>
        <p:txBody>
          <a:bodyPr/>
          <a:lstStyle/>
          <a:p>
            <a:endParaRPr lang="en-US"/>
          </a:p>
        </p:txBody>
      </p:sp>
      <p:sp>
        <p:nvSpPr>
          <p:cNvPr id="44037"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B3280043-2DDD-4551-B332-7E6E76203D9B}" type="slidenum">
              <a:rPr lang="en-US" altLang="nl-NL" smtClean="0"/>
              <a:pPr/>
              <a:t>18</a:t>
            </a:fld>
            <a:endParaRPr lang="en-US" altLang="nl-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79203" cy="1200329"/>
          </a:xfrm>
          <a:prstGeom prst="rect">
            <a:avLst/>
          </a:prstGeom>
        </p:spPr>
        <p:txBody>
          <a:bodyPr wrap="square">
            <a:spAutoFit/>
          </a:bodyPr>
          <a:lstStyle/>
          <a:p>
            <a:r>
              <a:rPr lang="nl-NL" sz="3600" dirty="0">
                <a:solidFill>
                  <a:schemeClr val="bg1"/>
                </a:solidFill>
                <a:latin typeface="Segoe UI Light" panose="020B0502040204020203" pitchFamily="34" charset="0"/>
              </a:rPr>
              <a:t>Minecraft Hour of Code</a:t>
            </a:r>
            <a:r>
              <a:rPr lang="nl-NL" sz="3600" baseline="30000" dirty="0">
                <a:solidFill>
                  <a:schemeClr val="bg1"/>
                </a:solidFill>
                <a:latin typeface="Segoe UI Light" panose="020B0502040204020203" pitchFamily="34" charset="0"/>
              </a:rPr>
              <a:t>TM</a:t>
            </a:r>
            <a:r>
              <a:rPr lang="nl-NL" sz="3600" dirty="0">
                <a:solidFill>
                  <a:schemeClr val="bg1"/>
                </a:solidFill>
                <a:latin typeface="Segoe UI Light" panose="020B0502040204020203" pitchFamily="34" charset="0"/>
              </a:rPr>
              <a:t>: </a:t>
            </a:r>
          </a:p>
          <a:p>
            <a:r>
              <a:rPr lang="nl-NL"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45775" y="117995"/>
            <a:ext cx="5497630" cy="5252447"/>
          </a:xfrm>
          <a:prstGeom prst="rect">
            <a:avLst/>
          </a:prstGeom>
        </p:spPr>
      </p:pic>
      <p:pic>
        <p:nvPicPr>
          <p:cNvPr id="512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 y="603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6"/>
          <p:cNvSpPr>
            <a:spLocks noChangeArrowheads="1"/>
          </p:cNvSpPr>
          <p:nvPr/>
        </p:nvSpPr>
        <p:spPr bwMode="auto">
          <a:xfrm>
            <a:off x="4959350" y="1520796"/>
            <a:ext cx="36576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Voordat we beginnen, zullen we het eerst over programmeren</a:t>
            </a:r>
            <a:r>
              <a:rPr lang="nl-NL"/>
              <a:t> </a:t>
            </a:r>
            <a:r>
              <a:rPr lang="nl-NL" altLang="nl-NL" sz="3600" dirty="0">
                <a:solidFill>
                  <a:srgbClr val="FFFFFF"/>
                </a:solidFill>
                <a:latin typeface="Segoe UI Light" panose="020B0502040204020203" pitchFamily="34" charset="0"/>
              </a:rPr>
              <a:t>hebben?</a:t>
            </a:r>
          </a:p>
        </p:txBody>
      </p:sp>
      <p:sp>
        <p:nvSpPr>
          <p:cNvPr id="3" name="Title 2" hidden="1"/>
          <p:cNvSpPr>
            <a:spLocks noGrp="1"/>
          </p:cNvSpPr>
          <p:nvPr>
            <p:ph type="ctrTitle"/>
          </p:nvPr>
        </p:nvSpPr>
        <p:spPr/>
        <p:txBody>
          <a:bodyPr/>
          <a:lstStyle/>
          <a:p>
            <a:r>
              <a:rPr lang="nl-NL" dirty="0"/>
              <a:t>Zullen we het eens over programmeren hebben?</a:t>
            </a:r>
            <a:endParaRPr lang="en-US" dirty="0"/>
          </a:p>
        </p:txBody>
      </p:sp>
      <p:sp>
        <p:nvSpPr>
          <p:cNvPr id="4" name="Subtitle 3" hidden="1"/>
          <p:cNvSpPr>
            <a:spLocks noGrp="1"/>
          </p:cNvSpPr>
          <p:nvPr>
            <p:ph type="subTitle" idx="1"/>
          </p:nvPr>
        </p:nvSpPr>
        <p:spPr/>
        <p:txBody>
          <a:bodyPr/>
          <a:lstStyle/>
          <a:p>
            <a:endParaRPr lang="en-US" dirty="0"/>
          </a:p>
        </p:txBody>
      </p:sp>
      <p:sp>
        <p:nvSpPr>
          <p:cNvPr id="5125"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60BF4D23-164F-4C5B-8FE4-678689A3238A}" type="slidenum">
              <a:rPr lang="en-US" altLang="nl-NL" smtClean="0"/>
              <a:pPr/>
              <a:t>2</a:t>
            </a:fld>
            <a:endParaRPr lang="en-US" altLang="nl-N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nl-NL" sz="3600" dirty="0">
                <a:latin typeface="Segoe UI Light" panose="020B0502040204020203" pitchFamily="34" charset="0"/>
              </a:rPr>
              <a:t>Vind je tutorial op code.org/minecraft </a:t>
            </a:r>
            <a:endParaRPr lang="nl-NL" sz="3600" dirty="0">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5750" y="0"/>
            <a:ext cx="8572500" cy="5715000"/>
          </a:xfrm>
          <a:prstGeom prst="rect">
            <a:avLst/>
          </a:prstGeom>
        </p:spPr>
      </p:pic>
      <p:pic>
        <p:nvPicPr>
          <p:cNvPr id="5427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11"/>
          <p:cNvSpPr>
            <a:spLocks noChangeArrowheads="1"/>
          </p:cNvSpPr>
          <p:nvPr/>
        </p:nvSpPr>
        <p:spPr bwMode="auto">
          <a:xfrm>
            <a:off x="647700" y="2543175"/>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Samenvatting.</a:t>
            </a:r>
          </a:p>
        </p:txBody>
      </p:sp>
      <p:sp>
        <p:nvSpPr>
          <p:cNvPr id="3" name="Title 2" hidden="1"/>
          <p:cNvSpPr>
            <a:spLocks noGrp="1"/>
          </p:cNvSpPr>
          <p:nvPr>
            <p:ph type="ctrTitle"/>
          </p:nvPr>
        </p:nvSpPr>
        <p:spPr/>
        <p:txBody>
          <a:bodyPr/>
          <a:lstStyle/>
          <a:p>
            <a:r>
              <a:rPr lang="en-US" dirty="0" err="1"/>
              <a:t>Samenvatting</a:t>
            </a:r>
            <a:endParaRPr lang="en-US" dirty="0"/>
          </a:p>
        </p:txBody>
      </p:sp>
      <p:sp>
        <p:nvSpPr>
          <p:cNvPr id="4" name="Subtitle 3" hidden="1"/>
          <p:cNvSpPr>
            <a:spLocks noGrp="1"/>
          </p:cNvSpPr>
          <p:nvPr>
            <p:ph type="subTitle" idx="1"/>
          </p:nvPr>
        </p:nvSpPr>
        <p:spPr/>
        <p:txBody>
          <a:bodyPr/>
          <a:lstStyle/>
          <a:p>
            <a:endParaRPr lang="en-US"/>
          </a:p>
        </p:txBody>
      </p:sp>
      <p:sp>
        <p:nvSpPr>
          <p:cNvPr id="54277"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21A14576-1BEC-4A5B-9F06-9B9E2BB57797}" type="slidenum">
              <a:rPr lang="en-US" altLang="nl-NL" smtClean="0"/>
              <a:pPr/>
              <a:t>21</a:t>
            </a:fld>
            <a:endParaRPr lang="en-US" altLang="nl-N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14"/>
          <p:cNvSpPr>
            <a:spLocks noChangeArrowheads="1"/>
          </p:cNvSpPr>
          <p:nvPr/>
        </p:nvSpPr>
        <p:spPr bwMode="auto">
          <a:xfrm>
            <a:off x="4800600" y="1980406"/>
            <a:ext cx="38211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Waar</a:t>
            </a:r>
            <a:r>
              <a:rPr lang="nl-NL" dirty="0"/>
              <a:t> </a:t>
            </a:r>
            <a:r>
              <a:rPr lang="nl-NL" altLang="nl-NL" sz="3600" dirty="0">
                <a:solidFill>
                  <a:srgbClr val="000000"/>
                </a:solidFill>
                <a:latin typeface="Segoe UI Light" panose="020B0502040204020203" pitchFamily="34" charset="0"/>
              </a:rPr>
              <a:t>denk je nu aan</a:t>
            </a:r>
            <a:r>
              <a:rPr lang="nl-NL" dirty="0"/>
              <a:t> </a:t>
            </a:r>
            <a:r>
              <a:rPr lang="nl-NL" altLang="nl-NL" sz="3600" dirty="0">
                <a:solidFill>
                  <a:srgbClr val="000000"/>
                </a:solidFill>
                <a:latin typeface="Segoe UI Light" panose="020B0502040204020203" pitchFamily="34" charset="0"/>
              </a:rPr>
              <a:t>bij "code" en "programmeren"? </a:t>
            </a:r>
          </a:p>
        </p:txBody>
      </p:sp>
      <p:sp>
        <p:nvSpPr>
          <p:cNvPr id="56324" name="Rectangle 10"/>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5632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weet je nu over "programmeren?"</a:t>
            </a:r>
            <a:endParaRPr lang="en-US" dirty="0"/>
          </a:p>
        </p:txBody>
      </p:sp>
      <p:sp>
        <p:nvSpPr>
          <p:cNvPr id="4" name="Subtitle 3" hidden="1"/>
          <p:cNvSpPr>
            <a:spLocks noGrp="1"/>
          </p:cNvSpPr>
          <p:nvPr>
            <p:ph type="subTitle" idx="1"/>
          </p:nvPr>
        </p:nvSpPr>
        <p:spPr/>
        <p:txBody>
          <a:bodyPr/>
          <a:lstStyle/>
          <a:p>
            <a:endParaRPr lang="en-US"/>
          </a:p>
        </p:txBody>
      </p:sp>
      <p:sp>
        <p:nvSpPr>
          <p:cNvPr id="56326"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F09A5999-F2E8-454E-B85D-E6F05667BF1E}" type="slidenum">
              <a:rPr lang="en-US" altLang="nl-NL" smtClean="0"/>
              <a:pPr/>
              <a:t>22</a:t>
            </a:fld>
            <a:endParaRPr lang="en-US" altLang="nl-N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14"/>
          <p:cNvSpPr>
            <a:spLocks noChangeArrowheads="1"/>
          </p:cNvSpPr>
          <p:nvPr/>
        </p:nvSpPr>
        <p:spPr bwMode="auto">
          <a:xfrm>
            <a:off x="4811713" y="327025"/>
            <a:ext cx="38989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r>
              <a:rPr lang="nl-NL" sz="3600" dirty="0">
                <a:latin typeface="Segoe UI Light" panose="020B0502040204020203" pitchFamily="34" charset="0"/>
              </a:rPr>
              <a:t>Wat zou je willen maken dat leuk is voor jou en je vrienden? </a:t>
            </a:r>
          </a:p>
          <a:p>
            <a:pPr eaLnBrk="1" hangingPunct="1">
              <a:buSzPct val="100000"/>
            </a:pPr>
            <a:r>
              <a:rPr lang="nl-NL"/>
              <a:t> </a:t>
            </a:r>
          </a:p>
          <a:p>
            <a:pPr eaLnBrk="1" hangingPunct="1">
              <a:buSzPct val="100000"/>
            </a:pPr>
            <a:r>
              <a:rPr lang="nl-NL" altLang="nl-NL" sz="1800" dirty="0">
                <a:solidFill>
                  <a:srgbClr val="000000"/>
                </a:solidFill>
                <a:latin typeface="Segoe UI Light" panose="020B0502040204020203" pitchFamily="34" charset="0"/>
              </a:rPr>
              <a:t>Dat mag een</a:t>
            </a:r>
            <a:r>
              <a:rPr lang="nl-NL"/>
              <a:t> </a:t>
            </a:r>
            <a:r>
              <a:rPr lang="nl-NL" altLang="nl-NL" sz="1800" dirty="0">
                <a:solidFill>
                  <a:srgbClr val="000000"/>
                </a:solidFill>
                <a:latin typeface="Segoe UI Light" panose="020B0502040204020203" pitchFamily="34" charset="0"/>
              </a:rPr>
              <a:t>spel</a:t>
            </a:r>
            <a:r>
              <a:rPr lang="nl-NL"/>
              <a:t> </a:t>
            </a:r>
            <a:r>
              <a:rPr lang="nl-NL" altLang="nl-NL" sz="1800" dirty="0">
                <a:solidFill>
                  <a:srgbClr val="000000"/>
                </a:solidFill>
                <a:latin typeface="Segoe UI Light" panose="020B0502040204020203" pitchFamily="34" charset="0"/>
              </a:rPr>
              <a:t>zijn, een website, een</a:t>
            </a:r>
            <a:r>
              <a:rPr lang="nl-NL"/>
              <a:t> </a:t>
            </a:r>
            <a:r>
              <a:rPr lang="nl-NL" altLang="nl-NL" sz="1800" dirty="0">
                <a:solidFill>
                  <a:srgbClr val="000000"/>
                </a:solidFill>
                <a:latin typeface="Segoe UI Light" panose="020B0502040204020203" pitchFamily="34" charset="0"/>
              </a:rPr>
              <a:t>programma, een app. Leef je uit! </a:t>
            </a:r>
          </a:p>
        </p:txBody>
      </p:sp>
      <p:sp>
        <p:nvSpPr>
          <p:cNvPr id="58372" name="Rectangle 9"/>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5837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vinden jullie leuk om te maken?</a:t>
            </a:r>
            <a:endParaRPr lang="en-US" dirty="0"/>
          </a:p>
        </p:txBody>
      </p:sp>
      <p:sp>
        <p:nvSpPr>
          <p:cNvPr id="4" name="Subtitle 3" hidden="1"/>
          <p:cNvSpPr>
            <a:spLocks noGrp="1"/>
          </p:cNvSpPr>
          <p:nvPr>
            <p:ph type="subTitle" idx="1"/>
          </p:nvPr>
        </p:nvSpPr>
        <p:spPr/>
        <p:txBody>
          <a:bodyPr/>
          <a:lstStyle/>
          <a:p>
            <a:endParaRPr lang="en-US"/>
          </a:p>
        </p:txBody>
      </p:sp>
      <p:sp>
        <p:nvSpPr>
          <p:cNvPr id="58374"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CF1E2FEF-25BB-4ADA-8803-BE6E36524631}" type="slidenum">
              <a:rPr lang="en-US" altLang="nl-NL" smtClean="0"/>
              <a:pPr/>
              <a:t>23</a:t>
            </a:fld>
            <a:endParaRPr lang="en-US" altLang="nl-N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p:cNvSpPr>
            <a:spLocks noGrp="1"/>
          </p:cNvSpPr>
          <p:nvPr>
            <p:ph type="ctrTitle"/>
          </p:nvPr>
        </p:nvSpPr>
        <p:spPr/>
        <p:txBody>
          <a:bodyPr/>
          <a:lstStyle/>
          <a:p>
            <a:r>
              <a:rPr lang="en-US"/>
              <a:t>Volgende stappen</a:t>
            </a:r>
          </a:p>
        </p:txBody>
      </p:sp>
      <p:sp>
        <p:nvSpPr>
          <p:cNvPr id="4" name="Subtitle 3" hidden="1"/>
          <p:cNvSpPr>
            <a:spLocks noGrp="1"/>
          </p:cNvSpPr>
          <p:nvPr>
            <p:ph type="subTitle" idx="1"/>
          </p:nvPr>
        </p:nvSpPr>
        <p:spPr/>
        <p:txBody>
          <a:bodyPr/>
          <a:lstStyle/>
          <a:p>
            <a:endParaRPr lang="en-US"/>
          </a:p>
        </p:txBody>
      </p:sp>
      <p:sp>
        <p:nvSpPr>
          <p:cNvPr id="60418"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10C44F45-8B03-41B7-BF67-FEBB9F5F3431}" type="slidenum">
              <a:rPr lang="en-US" altLang="nl-NL" smtClean="0"/>
              <a:pPr/>
              <a:t>24</a:t>
            </a:fld>
            <a:endParaRPr lang="en-US" altLang="nl-NL"/>
          </a:p>
        </p:txBody>
      </p:sp>
      <p:sp>
        <p:nvSpPr>
          <p:cNvPr id="58" name="Rectangle 57"/>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59" name="Rectangle 58"/>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60" name="Rectangle 59"/>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61" name="Rectangle 60"/>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62" name="Rectangle 61"/>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pic>
        <p:nvPicPr>
          <p:cNvPr id="60424" name="Picture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p:cNvSpPr/>
          <p:nvPr/>
        </p:nvSpPr>
        <p:spPr>
          <a:xfrm>
            <a:off x="6619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a:solidFill>
                  <a:srgbClr val="FFFFFF"/>
                </a:solidFill>
              </a:rPr>
              <a:t>1</a:t>
            </a:r>
          </a:p>
        </p:txBody>
      </p:sp>
      <p:sp>
        <p:nvSpPr>
          <p:cNvPr id="65" name="Rectangle 64"/>
          <p:cNvSpPr/>
          <p:nvPr/>
        </p:nvSpPr>
        <p:spPr>
          <a:xfrm>
            <a:off x="32400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a:solidFill>
                  <a:srgbClr val="FFFFFF"/>
                </a:solidFill>
              </a:rPr>
              <a:t>2</a:t>
            </a:r>
          </a:p>
        </p:txBody>
      </p:sp>
      <p:sp>
        <p:nvSpPr>
          <p:cNvPr id="66" name="Rectangle 65"/>
          <p:cNvSpPr/>
          <p:nvPr/>
        </p:nvSpPr>
        <p:spPr>
          <a:xfrm>
            <a:off x="641191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a:solidFill>
                  <a:srgbClr val="FFFFFF"/>
                </a:solidFill>
              </a:rPr>
              <a:t>3</a:t>
            </a:r>
          </a:p>
        </p:txBody>
      </p:sp>
      <p:sp>
        <p:nvSpPr>
          <p:cNvPr id="67" name="TextBox 66"/>
          <p:cNvSpPr txBox="1"/>
          <p:nvPr/>
        </p:nvSpPr>
        <p:spPr>
          <a:xfrm>
            <a:off x="504825" y="2238375"/>
            <a:ext cx="184150" cy="254000"/>
          </a:xfrm>
          <a:prstGeom prst="rect">
            <a:avLst/>
          </a:prstGeom>
          <a:noFill/>
        </p:spPr>
        <p:txBody>
          <a:bodyPr wrap="none">
            <a:spAutoFit/>
          </a:bodyPr>
          <a:lstStyle/>
          <a:p>
            <a:pPr defTabSz="713203" eaLnBrk="1" fontAlgn="auto" hangingPunct="1">
              <a:spcBef>
                <a:spcPts val="0"/>
              </a:spcBef>
              <a:spcAft>
                <a:spcPts val="0"/>
              </a:spcAft>
              <a:defRPr/>
            </a:pPr>
            <a:endParaRPr lang="en-US" sz="1053">
              <a:latin typeface="+mn-lt"/>
            </a:endParaRPr>
          </a:p>
        </p:txBody>
      </p:sp>
      <p:sp>
        <p:nvSpPr>
          <p:cNvPr id="68" name="Rectangle 67"/>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69" name="Rectangle 68"/>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latin typeface="Segoe Pro" charset="0"/>
              <a:ea typeface="Segoe Pro" charset="0"/>
              <a:cs typeface="Segoe Pro" charset="0"/>
            </a:endParaRPr>
          </a:p>
        </p:txBody>
      </p:sp>
      <p:sp>
        <p:nvSpPr>
          <p:cNvPr id="60431" name="Rectangle 69"/>
          <p:cNvSpPr>
            <a:spLocks noChangeArrowheads="1"/>
          </p:cNvSpPr>
          <p:nvPr/>
        </p:nvSpPr>
        <p:spPr bwMode="auto">
          <a:xfrm>
            <a:off x="563563" y="3057525"/>
            <a:ext cx="2346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2800" dirty="0">
                <a:solidFill>
                  <a:srgbClr val="FFFFFF"/>
                </a:solidFill>
                <a:latin typeface="Segoe UI Light" panose="020B0502040204020203" pitchFamily="34" charset="0"/>
              </a:rPr>
              <a:t>Je certificaat</a:t>
            </a:r>
            <a:endParaRPr lang="nl-NL" altLang="nl-NL" sz="28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71" name="Rectangle 70"/>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60433" name="Rectangle 71"/>
          <p:cNvSpPr>
            <a:spLocks noChangeArrowheads="1"/>
          </p:cNvSpPr>
          <p:nvPr/>
        </p:nvSpPr>
        <p:spPr bwMode="auto">
          <a:xfrm>
            <a:off x="566738" y="484188"/>
            <a:ext cx="815816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Wat kun je nog meer</a:t>
            </a:r>
            <a:r>
              <a:rPr lang="nl-NL"/>
              <a:t> </a:t>
            </a:r>
            <a:r>
              <a:rPr lang="nl-NL" altLang="nl-NL" sz="3600" dirty="0">
                <a:solidFill>
                  <a:srgbClr val="FFFFFF"/>
                </a:solidFill>
                <a:latin typeface="Segoe UI Light" panose="020B0502040204020203" pitchFamily="34" charset="0"/>
              </a:rPr>
              <a:t>leren? </a:t>
            </a:r>
          </a:p>
          <a:p>
            <a:pPr eaLnBrk="1" hangingPunct="1">
              <a:buSzPct val="100000"/>
            </a:pPr>
            <a:r>
              <a:rPr lang="nl-NL" altLang="nl-NL" sz="3600" dirty="0">
                <a:solidFill>
                  <a:srgbClr val="FFFFFF"/>
                </a:solidFill>
                <a:latin typeface="Segoe UI Light" panose="020B0502040204020203" pitchFamily="34" charset="0"/>
              </a:rPr>
              <a:t>We kunnen nog verder</a:t>
            </a:r>
            <a:r>
              <a:rPr lang="nl-NL"/>
              <a:t> </a:t>
            </a:r>
            <a:r>
              <a:rPr lang="nl-NL" altLang="nl-NL" sz="3600" dirty="0">
                <a:solidFill>
                  <a:srgbClr val="FFFFFF"/>
                </a:solidFill>
                <a:latin typeface="Segoe UI Light" panose="020B0502040204020203" pitchFamily="34" charset="0"/>
              </a:rPr>
              <a:t>gaan! </a:t>
            </a:r>
          </a:p>
          <a:p>
            <a:pPr eaLnBrk="1" hangingPunct="1">
              <a:buSzPct val="100000"/>
            </a:pPr>
            <a:r>
              <a:rPr lang="nl-NL"/>
              <a:t> </a:t>
            </a:r>
          </a:p>
          <a:p>
            <a:pPr eaLnBrk="1" hangingPunct="1">
              <a:buSzPct val="100000"/>
            </a:pPr>
            <a:r>
              <a:rPr lang="nl-NL" altLang="nl-NL" sz="1800" dirty="0">
                <a:solidFill>
                  <a:srgbClr val="FFFFFF"/>
                </a:solidFill>
                <a:latin typeface="Segoe UI Light" panose="020B0502040204020203" pitchFamily="34" charset="0"/>
              </a:rPr>
              <a:t>Ga je je</a:t>
            </a:r>
            <a:r>
              <a:rPr lang="nl-NL"/>
              <a:t> </a:t>
            </a:r>
            <a:r>
              <a:rPr lang="nl-NL" altLang="nl-NL" sz="1800" dirty="0">
                <a:solidFill>
                  <a:srgbClr val="FFFFFF"/>
                </a:solidFill>
                <a:latin typeface="Segoe UI Light" panose="020B0502040204020203" pitchFamily="34" charset="0"/>
              </a:rPr>
              <a:t>prestatie</a:t>
            </a:r>
            <a:r>
              <a:rPr lang="nl-NL"/>
              <a:t> </a:t>
            </a:r>
            <a:r>
              <a:rPr lang="nl-NL" altLang="nl-NL" sz="1800" dirty="0">
                <a:solidFill>
                  <a:srgbClr val="FFFFFF"/>
                </a:solidFill>
                <a:latin typeface="Segoe UI Light" panose="020B0502040204020203" pitchFamily="34" charset="0"/>
              </a:rPr>
              <a:t>vieren? Ga je verder</a:t>
            </a:r>
            <a:r>
              <a:rPr lang="nl-NL"/>
              <a:t> </a:t>
            </a:r>
            <a:r>
              <a:rPr lang="nl-NL" altLang="nl-NL" sz="1800" dirty="0">
                <a:solidFill>
                  <a:srgbClr val="FFFFFF"/>
                </a:solidFill>
                <a:latin typeface="Segoe UI Light" panose="020B0502040204020203" pitchFamily="34" charset="0"/>
              </a:rPr>
              <a:t>leren of nog meer lol maken? Het kan met deze 3 stappen! </a:t>
            </a:r>
          </a:p>
        </p:txBody>
      </p:sp>
      <p:sp>
        <p:nvSpPr>
          <p:cNvPr id="60434" name="Rectangle 72"/>
          <p:cNvSpPr>
            <a:spLocks noChangeArrowheads="1"/>
          </p:cNvSpPr>
          <p:nvPr/>
        </p:nvSpPr>
        <p:spPr bwMode="auto">
          <a:xfrm>
            <a:off x="3143250" y="3057525"/>
            <a:ext cx="22971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r>
              <a:rPr lang="nl-NL" sz="2800" dirty="0">
                <a:solidFill>
                  <a:schemeClr val="bg1"/>
                </a:solidFill>
                <a:latin typeface="Segoe UI Light" panose="020B0502040204020203" pitchFamily="34" charset="0"/>
              </a:rPr>
              <a:t>Doorspelen.</a:t>
            </a:r>
          </a:p>
        </p:txBody>
      </p:sp>
      <p:sp>
        <p:nvSpPr>
          <p:cNvPr id="60435" name="Rectangle 74"/>
          <p:cNvSpPr>
            <a:spLocks noChangeArrowheads="1"/>
          </p:cNvSpPr>
          <p:nvPr/>
        </p:nvSpPr>
        <p:spPr bwMode="auto">
          <a:xfrm>
            <a:off x="6313488" y="3057525"/>
            <a:ext cx="229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r>
              <a:rPr lang="nl-NL" sz="2800" dirty="0">
                <a:solidFill>
                  <a:schemeClr val="bg1"/>
                </a:solidFill>
                <a:latin typeface="Segoe UI Light" panose="020B0502040204020203" pitchFamily="34" charset="0"/>
              </a:rPr>
              <a:t>Verder leren.</a:t>
            </a:r>
          </a:p>
        </p:txBody>
      </p:sp>
      <p:sp>
        <p:nvSpPr>
          <p:cNvPr id="76" name="Rectangle 75"/>
          <p:cNvSpPr/>
          <p:nvPr/>
        </p:nvSpPr>
        <p:spPr>
          <a:xfrm>
            <a:off x="6311900" y="3770313"/>
            <a:ext cx="2101850"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nl-NL" sz="1800" dirty="0">
                <a:solidFill>
                  <a:schemeClr val="bg1"/>
                </a:solidFill>
                <a:latin typeface="Segoe UI Light" panose="020B0502040204020203" pitchFamily="34" charset="0"/>
              </a:rPr>
              <a:t>Onderzoek extra middelen op Microsoft.com/</a:t>
            </a:r>
          </a:p>
          <a:p>
            <a:r>
              <a:rPr lang="nl-NL" sz="1800" dirty="0">
                <a:solidFill>
                  <a:schemeClr val="bg1"/>
                </a:solidFill>
                <a:latin typeface="Segoe UI Light" panose="020B0502040204020203" pitchFamily="34" charset="0"/>
              </a:rPr>
              <a:t>digitalskills</a:t>
            </a:r>
            <a:endParaRPr lang="nl-NL"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60438" name="TextBox 77"/>
          <p:cNvSpPr txBox="1">
            <a:spLocks noChangeArrowheads="1"/>
          </p:cNvSpPr>
          <p:nvPr/>
        </p:nvSpPr>
        <p:spPr bwMode="auto">
          <a:xfrm>
            <a:off x="563563" y="3770313"/>
            <a:ext cx="22066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1800" dirty="0">
                <a:solidFill>
                  <a:srgbClr val="FFFFFF"/>
                </a:solidFill>
                <a:latin typeface="Segoe UI Light" panose="020B0502040204020203" pitchFamily="34" charset="0"/>
              </a:rPr>
              <a:t>Gefeliciteerd! Het is je gelukt! Je vindt je eigen</a:t>
            </a:r>
            <a:r>
              <a:rPr lang="nl-NL" dirty="0"/>
              <a:t> </a:t>
            </a:r>
            <a:r>
              <a:rPr lang="nl-NL" altLang="nl-NL" sz="1800" dirty="0">
                <a:solidFill>
                  <a:srgbClr val="FFFFFF"/>
                </a:solidFill>
                <a:latin typeface="Segoe UI Light" panose="020B0502040204020203" pitchFamily="34" charset="0"/>
              </a:rPr>
              <a:t>certificaat</a:t>
            </a:r>
            <a:r>
              <a:rPr lang="nl-NL" dirty="0"/>
              <a:t> </a:t>
            </a:r>
            <a:r>
              <a:rPr lang="nl-NL" altLang="nl-NL" sz="1800" dirty="0">
                <a:solidFill>
                  <a:srgbClr val="FFFFFF"/>
                </a:solidFill>
                <a:latin typeface="Segoe UI Light" panose="020B0502040204020203" pitchFamily="34" charset="0"/>
              </a:rPr>
              <a:t>aan het einde van je tutorial.</a:t>
            </a:r>
          </a:p>
        </p:txBody>
      </p:sp>
      <p:sp>
        <p:nvSpPr>
          <p:cNvPr id="79" name="Rectangle 78"/>
          <p:cNvSpPr/>
          <p:nvPr/>
        </p:nvSpPr>
        <p:spPr>
          <a:xfrm>
            <a:off x="3173413" y="3770313"/>
            <a:ext cx="2917825"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nl-NL" sz="1800" dirty="0">
                <a:solidFill>
                  <a:schemeClr val="bg1"/>
                </a:solidFill>
                <a:latin typeface="Segoe UI Light" panose="020B0502040204020203" pitchFamily="34" charset="0"/>
              </a:rPr>
              <a:t>Upload je code in Minecraft: Education Edition om je programmering in de echte game tot leven te zien komen!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598E28E5-7864-41AF-925E-BDC858F86DC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246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7111"/>
            <a:ext cx="912812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Leuk dat je hebt meegedaan!</a:t>
            </a:r>
            <a:endParaRPr lang="en-US" dirty="0"/>
          </a:p>
        </p:txBody>
      </p:sp>
      <p:sp>
        <p:nvSpPr>
          <p:cNvPr id="4" name="Subtitle 3" hidden="1"/>
          <p:cNvSpPr>
            <a:spLocks noGrp="1"/>
          </p:cNvSpPr>
          <p:nvPr>
            <p:ph type="subTitle" idx="1"/>
          </p:nvPr>
        </p:nvSpPr>
        <p:spPr/>
        <p:txBody>
          <a:bodyPr/>
          <a:lstStyle/>
          <a:p>
            <a:endParaRPr lang="en-US"/>
          </a:p>
        </p:txBody>
      </p:sp>
      <p:sp>
        <p:nvSpPr>
          <p:cNvPr id="62468"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71E597FE-F4D8-4920-817B-781F2DA5E91E}" type="slidenum">
              <a:rPr lang="en-US" altLang="nl-NL" smtClean="0"/>
              <a:pPr/>
              <a:t>25</a:t>
            </a:fld>
            <a:endParaRPr lang="en-US" altLang="nl-NL"/>
          </a:p>
        </p:txBody>
      </p:sp>
      <p:sp>
        <p:nvSpPr>
          <p:cNvPr id="62471" name="Rectangle 7"/>
          <p:cNvSpPr>
            <a:spLocks noChangeArrowheads="1"/>
          </p:cNvSpPr>
          <p:nvPr/>
        </p:nvSpPr>
        <p:spPr bwMode="auto">
          <a:xfrm>
            <a:off x="436563" y="2244725"/>
            <a:ext cx="61808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Leuk</a:t>
            </a:r>
            <a:r>
              <a:rPr lang="nl-NL" dirty="0"/>
              <a:t> </a:t>
            </a:r>
            <a:r>
              <a:rPr lang="nl-NL" altLang="nl-NL" sz="3600" dirty="0">
                <a:solidFill>
                  <a:srgbClr val="FFFFFF"/>
                </a:solidFill>
                <a:latin typeface="Segoe UI Light" panose="020B0502040204020203" pitchFamily="34" charset="0"/>
              </a:rPr>
              <a:t>dat je hebt</a:t>
            </a:r>
            <a:r>
              <a:rPr lang="nl-NL" dirty="0"/>
              <a:t> </a:t>
            </a:r>
            <a:r>
              <a:rPr lang="nl-NL" altLang="nl-NL" sz="3600" dirty="0">
                <a:solidFill>
                  <a:srgbClr val="FFFFFF"/>
                </a:solidFill>
                <a:latin typeface="Segoe UI Light" panose="020B0502040204020203" pitchFamily="34" charset="0"/>
              </a:rPr>
              <a:t>meegedaan</a:t>
            </a:r>
            <a:r>
              <a:rPr lang="nl-NL" dirty="0"/>
              <a:t> </a:t>
            </a:r>
            <a:r>
              <a:rPr lang="nl-NL" altLang="nl-NL" sz="3600" dirty="0">
                <a:solidFill>
                  <a:srgbClr val="FFFFFF"/>
                </a:solidFill>
                <a:latin typeface="Segoe UI Light" panose="020B0502040204020203" pitchFamily="34" charset="0"/>
              </a:rPr>
              <a:t>aan</a:t>
            </a:r>
            <a:r>
              <a:rPr lang="nl-NL" dirty="0"/>
              <a:t> </a:t>
            </a:r>
            <a:r>
              <a:rPr lang="nl-NL" sz="3600" dirty="0">
                <a:solidFill>
                  <a:schemeClr val="bg1"/>
                </a:solidFill>
                <a:latin typeface="Segoe UI Light" panose="020B0502040204020203" pitchFamily="34" charset="0"/>
              </a:rPr>
              <a:t>Minecraft </a:t>
            </a:r>
            <a:r>
              <a:rPr lang="nl-NL" altLang="nl-NL" sz="3600" dirty="0">
                <a:solidFill>
                  <a:srgbClr val="FFFFFF"/>
                </a:solidFill>
                <a:latin typeface="Segoe UI Light" panose="020B0502040204020203" pitchFamily="34" charset="0"/>
              </a:rPr>
              <a:t>Hour of Code</a:t>
            </a:r>
            <a:r>
              <a:rPr lang="nl-NL" altLang="nl-NL" sz="3600" baseline="30000" dirty="0">
                <a:solidFill>
                  <a:srgbClr val="FFFFFF"/>
                </a:solidFill>
                <a:latin typeface="Segoe UI Light" panose="020B0502040204020203" pitchFamily="34" charset="0"/>
              </a:rPr>
              <a:t>TM</a:t>
            </a:r>
            <a:endParaRPr lang="nl-NL" altLang="nl-NL" sz="3600" baseline="300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11" name="Picture 10" descr="Microsoft" title="Microsoft">
            <a:extLst>
              <a:ext uri="{FF2B5EF4-FFF2-40B4-BE49-F238E27FC236}">
                <a16:creationId xmlns:a16="http://schemas.microsoft.com/office/drawing/2014/main" id="{99B25917-FC7B-4837-B6EB-EC0E2DA86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751"/>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hidden="1"/>
          <p:cNvSpPr/>
          <p:nvPr/>
        </p:nvSpPr>
        <p:spPr>
          <a:xfrm>
            <a:off x="376303" y="2010651"/>
            <a:ext cx="8808423" cy="3970318"/>
          </a:xfrm>
          <a:prstGeom prst="rect">
            <a:avLst/>
          </a:prstGeom>
        </p:spPr>
        <p:txBody>
          <a:bodyPr wrap="square">
            <a:spAutoFit/>
          </a:bodyPr>
          <a:lstStyle/>
          <a:p>
            <a:r>
              <a:rPr lang="nl-NL" dirty="0"/>
              <a:t>Deze presentatie wordt geleverd 'as is'. Informatie en meningen in deze presentatie, inclusief URL's en andere verwijzingen naar websites, kunnen zonder voorafgaande kennisgeving worden gewijzigd. </a:t>
            </a:r>
          </a:p>
          <a:p>
            <a:r>
              <a:rPr lang="nl-NL" dirty="0"/>
              <a:t> </a:t>
            </a:r>
          </a:p>
          <a:p>
            <a:r>
              <a:rPr lang="nl-NL" dirty="0"/>
              <a:t>Deze presentatie wordt beschermd door auteursrecht en u mag deze presentatie uitsluitend gebruiken in uw klaslokaal in combinatie met een Microsoft- of code.org-evenement. U mag deze inhoud niet kopiëren, er inhoud aan toevoegen, er afgeleid werk van maken, distribueren, openbaar weergeven, verkopen of gebruiken voor commerciële doeleinden zonder de uitdrukkelijke, voorafgaande, schriftelijke toestemming van Microsoft Corporation. Sommige hier beschreven voorbeelden zijn uitsluitend gegeven ter illustratie en zijn fictief. Enige associatie of verband met de werkelijkheid is onbedoeld en mag niet worden geïnterpreteerd. </a:t>
            </a:r>
          </a:p>
          <a:p>
            <a:r>
              <a:rPr lang="nl-NL" dirty="0"/>
              <a:t> </a:t>
            </a:r>
          </a:p>
          <a:p>
            <a:r>
              <a:rPr lang="nl-NL" dirty="0"/>
              <a:t>Deze presentatie verschaft geen wettelijke rechten op enige intellectuele eigendom in enig Microsoft-product. </a:t>
            </a:r>
          </a:p>
          <a:p>
            <a:r>
              <a:rPr lang="nl-NL" dirty="0"/>
              <a:t> </a:t>
            </a:r>
          </a:p>
          <a:p>
            <a:r>
              <a:rPr lang="nl-NL" dirty="0"/>
              <a:t>© 2017 Microsoft Corporation. Alle rechten voorbehouden.</a:t>
            </a:r>
          </a:p>
          <a:p>
            <a:r>
              <a:rPr lang="nl-NL" dirty="0"/>
              <a:t> </a:t>
            </a:r>
          </a:p>
          <a:p>
            <a:r>
              <a:rPr lang="nl-NL" dirty="0"/>
              <a:t>Microsoft en de handelsmerken vermeld op </a:t>
            </a:r>
            <a:r>
              <a:rPr lang="nl-NL" u="sng" dirty="0">
                <a:hlinkClick r:id="rId6"/>
              </a:rPr>
              <a:t>http://www.microsoft.com/en-us/legal/intellectualproperty/trademarks/en-us.aspx </a:t>
            </a:r>
            <a:r>
              <a:rPr lang="nl-NL" dirty="0"/>
              <a:t>zijn handelsmerken van de Microsoft-bedrijvengroep. Hour of Code® is een handelsmerk van Code.org. Minecraft is een handelsmerk van Mojang AB. Alle andere handelsmerken zijn eigendom van hun respectieve eigenaars. </a:t>
            </a:r>
            <a:endParaRPr kumimoji="0" lang="nl-NL" sz="16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A39952B-6C56-4C2C-8169-F828731FD439}"/>
              </a:ext>
            </a:extLst>
          </p:cNvPr>
          <p:cNvSpPr/>
          <p:nvPr/>
        </p:nvSpPr>
        <p:spPr>
          <a:xfrm>
            <a:off x="369162" y="4347123"/>
            <a:ext cx="8774837" cy="1323439"/>
          </a:xfrm>
          <a:prstGeom prst="rect">
            <a:avLst/>
          </a:prstGeom>
        </p:spPr>
        <p:txBody>
          <a:bodyPr wrap="square">
            <a:spAutoFit/>
          </a:bodyPr>
          <a:lstStyle/>
          <a:p>
            <a:pPr>
              <a:defRPr/>
            </a:pPr>
            <a:r>
              <a:rPr lang="en-US" sz="1600" dirty="0">
                <a:solidFill>
                  <a:schemeClr val="bg1"/>
                </a:solidFill>
                <a:latin typeface="Segoe UI Light" panose="020B0502040204020203" pitchFamily="34" charset="0"/>
                <a:ea typeface="Segoe Pro Light" charset="0"/>
                <a:cs typeface="Segoe UI Light" panose="020B0502040204020203" pitchFamily="34" charset="0"/>
              </a:rPr>
              <a:t>Copyright.</a:t>
            </a:r>
          </a:p>
          <a:p>
            <a:pPr lvl="0" defTabSz="713203" eaLnBrk="1" fontAlgn="auto" hangingPunct="1">
              <a:spcBef>
                <a:spcPts val="0"/>
              </a:spcBef>
              <a:spcAft>
                <a:spcPts val="0"/>
              </a:spcAft>
              <a:defRPr/>
            </a:pPr>
            <a:endParaRPr lang="en-US"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l-NL" sz="1600" dirty="0">
                <a:solidFill>
                  <a:schemeClr val="bg1"/>
                </a:solidFill>
              </a:rPr>
              <a:t>© Code.org, 2017. Code.org®, het CODE-logo en Hour of Code® zijn handelsmerken van Code.org</a:t>
            </a:r>
            <a:endParaRPr lang="nl-NL"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l-NL" sz="1600" dirty="0">
                <a:solidFill>
                  <a:schemeClr val="bg1"/>
                </a:solidFill>
              </a:rPr>
              <a:t>Mojang © 2017. "Minecraft" is een handelsmerk van Mojang AB</a:t>
            </a:r>
          </a:p>
          <a:p>
            <a:pPr lvl="0">
              <a:defRPr/>
            </a:pPr>
            <a:r>
              <a:rPr lang="nl-NL" sz="1600" dirty="0">
                <a:solidFill>
                  <a:schemeClr val="bg1"/>
                </a:solidFill>
              </a:rPr>
              <a:t>© 2017 Microsoft Corporation. Alle rechten voorbehouden.</a:t>
            </a:r>
          </a:p>
        </p:txBody>
      </p:sp>
    </p:spTree>
    <p:extLst>
      <p:ext uri="{BB962C8B-B14F-4D97-AF65-F5344CB8AC3E}">
        <p14:creationId xmlns:p14="http://schemas.microsoft.com/office/powerpoint/2010/main" val="335667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4975225" y="1320800"/>
            <a:ext cx="3889375" cy="37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Waar</a:t>
            </a:r>
            <a:r>
              <a:rPr lang="nl-NL" dirty="0"/>
              <a:t> </a:t>
            </a:r>
            <a:r>
              <a:rPr lang="nl-NL" altLang="nl-NL" sz="3600" dirty="0">
                <a:solidFill>
                  <a:srgbClr val="000000"/>
                </a:solidFill>
                <a:latin typeface="Segoe UI Light" panose="020B0502040204020203" pitchFamily="34" charset="0"/>
              </a:rPr>
              <a:t>denk je aan</a:t>
            </a:r>
            <a:endParaRPr lang="nl-NL" altLang="nl-NL" sz="3600" dirty="0">
              <a:solidFill>
                <a:srgbClr val="000000"/>
              </a:solidFill>
              <a:latin typeface="Segoe UI Light" panose="020B0502040204020203" pitchFamily="34" charset="0"/>
              <a:ea typeface="Segoe Pro Light"/>
              <a:cs typeface="Segoe UI Light" panose="020B0502040204020203" pitchFamily="34" charset="0"/>
            </a:endParaRPr>
          </a:p>
          <a:p>
            <a:pPr eaLnBrk="1" hangingPunct="1">
              <a:buSzPct val="100000"/>
            </a:pPr>
            <a:r>
              <a:rPr lang="nl-NL" altLang="nl-NL" sz="3600" dirty="0">
                <a:solidFill>
                  <a:srgbClr val="000000"/>
                </a:solidFill>
                <a:latin typeface="Segoe UI Light" panose="020B0502040204020203" pitchFamily="34" charset="0"/>
              </a:rPr>
              <a:t>bij "code" en "programmeren"?</a:t>
            </a:r>
          </a:p>
          <a:p>
            <a:pPr eaLnBrk="1" hangingPunct="1">
              <a:buSzPct val="100000"/>
            </a:pPr>
            <a:endParaRPr lang="nl-NL" altLang="nl-NL" sz="3600" dirty="0">
              <a:solidFill>
                <a:srgbClr val="000000"/>
              </a:solidFill>
              <a:latin typeface="Segoe UI Light" panose="020B0502040204020203" pitchFamily="34" charset="0"/>
            </a:endParaRPr>
          </a:p>
          <a:p>
            <a:pPr eaLnBrk="1" hangingPunct="1">
              <a:buSzPct val="100000"/>
            </a:pPr>
            <a:r>
              <a:rPr lang="nl-NL" altLang="nl-NL" sz="1800" dirty="0">
                <a:solidFill>
                  <a:srgbClr val="000000"/>
                </a:solidFill>
                <a:latin typeface="Segoe UI Light" panose="020B0502040204020203" pitchFamily="34" charset="0"/>
              </a:rPr>
              <a:t>Vertel het in 2 minuten</a:t>
            </a:r>
            <a:r>
              <a:rPr lang="nl-NL" dirty="0"/>
              <a:t> </a:t>
            </a:r>
            <a:r>
              <a:rPr lang="nl-NL" altLang="nl-NL" sz="1800" dirty="0">
                <a:solidFill>
                  <a:srgbClr val="000000"/>
                </a:solidFill>
                <a:latin typeface="Segoe UI Light" panose="020B0502040204020203" pitchFamily="34" charset="0"/>
              </a:rPr>
              <a:t>aan je vrienden</a:t>
            </a:r>
            <a:r>
              <a:rPr lang="nl-NL" dirty="0"/>
              <a:t> </a:t>
            </a:r>
            <a:r>
              <a:rPr lang="nl-NL" altLang="nl-NL" sz="1800" dirty="0">
                <a:solidFill>
                  <a:srgbClr val="000000"/>
                </a:solidFill>
                <a:latin typeface="Segoe UI Light" panose="020B0502040204020203" pitchFamily="34" charset="0"/>
              </a:rPr>
              <a:t>en</a:t>
            </a:r>
            <a:r>
              <a:rPr lang="nl-NL" dirty="0"/>
              <a:t> </a:t>
            </a:r>
            <a:r>
              <a:rPr lang="nl-NL" altLang="nl-NL" sz="1800" dirty="0">
                <a:solidFill>
                  <a:srgbClr val="000000"/>
                </a:solidFill>
                <a:latin typeface="Segoe UI Light" panose="020B0502040204020203" pitchFamily="34" charset="0"/>
              </a:rPr>
              <a:t>deel het daarna met de hele groep! </a:t>
            </a:r>
          </a:p>
        </p:txBody>
      </p:sp>
      <p:sp>
        <p:nvSpPr>
          <p:cNvPr id="9220" name="Rectangle 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9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hidden="1"/>
          <p:cNvSpPr>
            <a:spLocks noGrp="1"/>
          </p:cNvSpPr>
          <p:nvPr>
            <p:ph type="ctrTitle"/>
          </p:nvPr>
        </p:nvSpPr>
        <p:spPr/>
        <p:txBody>
          <a:bodyPr/>
          <a:lstStyle/>
          <a:p>
            <a:r>
              <a:rPr lang="nl-NL" dirty="0"/>
              <a:t>Wat weet je over "programmeren?"</a:t>
            </a:r>
            <a:endParaRPr lang="en-US" dirty="0"/>
          </a:p>
        </p:txBody>
      </p:sp>
      <p:sp>
        <p:nvSpPr>
          <p:cNvPr id="7" name="Subtitle 6" hidden="1"/>
          <p:cNvSpPr>
            <a:spLocks noGrp="1"/>
          </p:cNvSpPr>
          <p:nvPr>
            <p:ph type="subTitle" idx="1"/>
          </p:nvPr>
        </p:nvSpPr>
        <p:spPr/>
        <p:txBody>
          <a:bodyPr/>
          <a:lstStyle/>
          <a:p>
            <a:endParaRPr lang="en-US"/>
          </a:p>
        </p:txBody>
      </p:sp>
      <p:sp>
        <p:nvSpPr>
          <p:cNvPr id="9222"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EC5AD5F4-3CAF-4956-84E6-FF3916A09DD3}" type="slidenum">
              <a:rPr lang="en-US" altLang="nl-NL" smtClean="0"/>
              <a:pPr/>
              <a:t>3</a:t>
            </a:fld>
            <a:endParaRPr lang="en-US" altLang="nl-NL"/>
          </a:p>
        </p:txBody>
      </p:sp>
      <p:sp>
        <p:nvSpPr>
          <p:cNvPr id="5" name="Rectangle 4" hidden="1"/>
          <p:cNvSpPr/>
          <p:nvPr/>
        </p:nvSpPr>
        <p:spPr>
          <a:xfrm>
            <a:off x="3173732" y="2703612"/>
            <a:ext cx="2796535" cy="307777"/>
          </a:xfrm>
          <a:prstGeom prst="rect">
            <a:avLst/>
          </a:prstGeom>
        </p:spPr>
        <p:txBody>
          <a:bodyPr wrap="none">
            <a:spAutoFit/>
          </a:bodyPr>
          <a:lstStyle/>
          <a:p>
            <a:r>
              <a:rPr lang="en-US" dirty="0"/>
              <a:t>Wat </a:t>
            </a:r>
            <a:r>
              <a:rPr lang="en-US" dirty="0" err="1"/>
              <a:t>weet</a:t>
            </a:r>
            <a:r>
              <a:rPr lang="en-US" dirty="0"/>
              <a:t> je over "</a:t>
            </a:r>
            <a:r>
              <a:rPr lang="en-US" dirty="0" err="1"/>
              <a:t>programmeren</a:t>
            </a:r>
            <a:r>
              <a:rPr 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908018"/>
            <a:ext cx="9144000" cy="3898964"/>
          </a:xfrm>
          <a:prstGeom prst="rect">
            <a:avLst/>
          </a:prstGeom>
        </p:spPr>
      </p:pic>
      <p:pic>
        <p:nvPicPr>
          <p:cNvPr id="1126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9"/>
          <p:cNvSpPr>
            <a:spLocks noChangeArrowheads="1"/>
          </p:cNvSpPr>
          <p:nvPr/>
        </p:nvSpPr>
        <p:spPr bwMode="auto">
          <a:xfrm>
            <a:off x="4572000" y="2868613"/>
            <a:ext cx="4330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Dit is het niet.</a:t>
            </a:r>
          </a:p>
        </p:txBody>
      </p:sp>
      <p:pic>
        <p:nvPicPr>
          <p:cNvPr id="1126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2041525"/>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Dit</a:t>
            </a:r>
            <a:r>
              <a:rPr lang="en-US" dirty="0"/>
              <a:t> is het </a:t>
            </a:r>
            <a:r>
              <a:rPr lang="en-US" dirty="0" err="1"/>
              <a:t>niet</a:t>
            </a:r>
            <a:endParaRPr lang="en-US" dirty="0"/>
          </a:p>
        </p:txBody>
      </p:sp>
      <p:sp>
        <p:nvSpPr>
          <p:cNvPr id="4" name="Subtitle 3" hidden="1"/>
          <p:cNvSpPr>
            <a:spLocks noGrp="1"/>
          </p:cNvSpPr>
          <p:nvPr>
            <p:ph type="subTitle" idx="1"/>
          </p:nvPr>
        </p:nvSpPr>
        <p:spPr/>
        <p:txBody>
          <a:bodyPr/>
          <a:lstStyle/>
          <a:p>
            <a:endParaRPr lang="en-US"/>
          </a:p>
        </p:txBody>
      </p:sp>
      <p:sp>
        <p:nvSpPr>
          <p:cNvPr id="11270"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04CF0D50-F4AD-43C2-93F3-74293B130F8D}" type="slidenum">
              <a:rPr lang="en-US" altLang="nl-NL" smtClean="0"/>
              <a:pPr/>
              <a:t>5</a:t>
            </a:fld>
            <a:endParaRPr lang="en-US" altLang="nl-N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eaLnBrk="1" hangingPunct="1">
              <a:buSzPct val="100000"/>
            </a:pPr>
            <a:r>
              <a:rPr lang="nl-NL" altLang="nl-NL" sz="3600" dirty="0">
                <a:solidFill>
                  <a:srgbClr val="FFFFFF"/>
                </a:solidFill>
                <a:latin typeface="Segoe UI Light" panose="020B0502040204020203" pitchFamily="34" charset="0"/>
              </a:rPr>
              <a:t>Dat kan dit zijn.</a:t>
            </a: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3707"/>
          <a:stretch/>
        </p:blipFill>
        <p:spPr>
          <a:xfrm>
            <a:off x="3626568" y="-1631"/>
            <a:ext cx="5503145" cy="5715000"/>
          </a:xfrm>
          <a:prstGeom prst="rect">
            <a:avLst/>
          </a:prstGeom>
        </p:spPr>
      </p:pic>
      <p:pic>
        <p:nvPicPr>
          <p:cNvPr id="1536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4"/>
          <p:cNvSpPr>
            <a:spLocks noChangeArrowheads="1"/>
          </p:cNvSpPr>
          <p:nvPr/>
        </p:nvSpPr>
        <p:spPr bwMode="auto">
          <a:xfrm>
            <a:off x="228600" y="2873375"/>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Dit is het wel.</a:t>
            </a:r>
          </a:p>
        </p:txBody>
      </p:sp>
      <p:pic>
        <p:nvPicPr>
          <p:cNvPr id="15365"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Dit</a:t>
            </a:r>
            <a:r>
              <a:rPr lang="en-US" dirty="0"/>
              <a:t> is het </a:t>
            </a:r>
            <a:r>
              <a:rPr lang="en-US" dirty="0" err="1"/>
              <a:t>wel</a:t>
            </a:r>
            <a:r>
              <a:rPr lang="en-US" dirty="0"/>
              <a:t>!</a:t>
            </a:r>
          </a:p>
        </p:txBody>
      </p:sp>
      <p:sp>
        <p:nvSpPr>
          <p:cNvPr id="4" name="Subtitle 3" hidden="1"/>
          <p:cNvSpPr>
            <a:spLocks noGrp="1"/>
          </p:cNvSpPr>
          <p:nvPr>
            <p:ph type="subTitle" idx="1"/>
          </p:nvPr>
        </p:nvSpPr>
        <p:spPr/>
        <p:txBody>
          <a:bodyPr/>
          <a:lstStyle/>
          <a:p>
            <a:endParaRPr lang="en-US"/>
          </a:p>
        </p:txBody>
      </p:sp>
      <p:sp>
        <p:nvSpPr>
          <p:cNvPr id="15366" name="Slide Number Placeholder 7"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6500E8AB-5418-4E73-9EC2-A221B3EF16C5}" type="slidenum">
              <a:rPr lang="en-US" altLang="nl-NL" smtClean="0"/>
              <a:pPr/>
              <a:t>7</a:t>
            </a:fld>
            <a:endParaRPr lang="en-US" altLang="nl-N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9"/>
          <p:cNvSpPr>
            <a:spLocks noChangeArrowheads="1"/>
          </p:cNvSpPr>
          <p:nvPr/>
        </p:nvSpPr>
        <p:spPr bwMode="auto">
          <a:xfrm>
            <a:off x="4800600" y="2533650"/>
            <a:ext cx="3657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GRAPJE!</a:t>
            </a:r>
          </a:p>
        </p:txBody>
      </p:sp>
      <p:sp>
        <p:nvSpPr>
          <p:cNvPr id="3" name="Title 2" hidden="1"/>
          <p:cNvSpPr>
            <a:spLocks noGrp="1"/>
          </p:cNvSpPr>
          <p:nvPr>
            <p:ph type="ctrTitle"/>
          </p:nvPr>
        </p:nvSpPr>
        <p:spPr/>
        <p:txBody>
          <a:bodyPr/>
          <a:lstStyle/>
          <a:p>
            <a:r>
              <a:rPr lang="en-US" dirty="0" err="1"/>
              <a:t>Grapje</a:t>
            </a:r>
            <a:r>
              <a:rPr lang="en-US" dirty="0"/>
              <a:t>!</a:t>
            </a:r>
          </a:p>
        </p:txBody>
      </p:sp>
      <p:sp>
        <p:nvSpPr>
          <p:cNvPr id="4" name="Subtitle 3" hidden="1"/>
          <p:cNvSpPr>
            <a:spLocks noGrp="1"/>
          </p:cNvSpPr>
          <p:nvPr>
            <p:ph type="subTitle" idx="1"/>
          </p:nvPr>
        </p:nvSpPr>
        <p:spPr/>
        <p:txBody>
          <a:bodyPr/>
          <a:lstStyle/>
          <a:p>
            <a:endParaRPr lang="en-US"/>
          </a:p>
        </p:txBody>
      </p:sp>
      <p:sp>
        <p:nvSpPr>
          <p:cNvPr id="17412"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C5D79D8A-233D-4DB4-9985-A5C0F3FDF3AA}" type="slidenum">
              <a:rPr lang="en-US" altLang="nl-NL" smtClean="0"/>
              <a:pPr/>
              <a:t>8</a:t>
            </a:fld>
            <a:endParaRPr lang="en-US" altLang="nl-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descr="Een tienerjongen en -meisje werken samen en gebruiken mobiele apparaten" title="Een tienerjongen en -meisje werken samen en gebruiken mobiele apparat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73038"/>
            <a:ext cx="8329612"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8"/>
          <p:cNvSpPr>
            <a:spLocks noChangeArrowheads="1"/>
          </p:cNvSpPr>
          <p:nvPr/>
        </p:nvSpPr>
        <p:spPr bwMode="auto">
          <a:xfrm>
            <a:off x="228600" y="2873375"/>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Dit is het wel.</a:t>
            </a:r>
          </a:p>
        </p:txBody>
      </p:sp>
      <p:pic>
        <p:nvPicPr>
          <p:cNvPr id="19461"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Eigenlijk</a:t>
            </a:r>
            <a:r>
              <a:rPr lang="en-US" dirty="0"/>
              <a:t> is het </a:t>
            </a:r>
            <a:r>
              <a:rPr lang="en-US" dirty="0" err="1"/>
              <a:t>dit</a:t>
            </a:r>
            <a:endParaRPr lang="en-US" dirty="0"/>
          </a:p>
        </p:txBody>
      </p:sp>
      <p:sp>
        <p:nvSpPr>
          <p:cNvPr id="4" name="Subtitle 3" hidden="1"/>
          <p:cNvSpPr>
            <a:spLocks noGrp="1"/>
          </p:cNvSpPr>
          <p:nvPr>
            <p:ph type="subTitle" idx="1"/>
          </p:nvPr>
        </p:nvSpPr>
        <p:spPr/>
        <p:txBody>
          <a:bodyPr/>
          <a:lstStyle/>
          <a:p>
            <a:endParaRPr lang="en-US"/>
          </a:p>
        </p:txBody>
      </p:sp>
      <p:sp>
        <p:nvSpPr>
          <p:cNvPr id="19462"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07C0A7A8-83F2-46BF-BF7F-342022D07A65}" type="slidenum">
              <a:rPr lang="en-US" altLang="nl-NL" smtClean="0"/>
              <a:pPr/>
              <a:t>9</a:t>
            </a:fld>
            <a:endParaRPr lang="en-US" altLang="nl-NL"/>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3646</Words>
  <Application>Microsoft Office PowerPoint</Application>
  <PresentationFormat>On-screen Show (16:10)</PresentationFormat>
  <Paragraphs>507</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Welkom bij Hour of Code™</vt:lpstr>
      <vt:lpstr>Zullen we het eens over programmeren hebben?</vt:lpstr>
      <vt:lpstr>Wat weet je over "programmeren?"</vt:lpstr>
      <vt:lpstr>Hour of Code™ video by Code.org </vt:lpstr>
      <vt:lpstr>Dit is het niet</vt:lpstr>
      <vt:lpstr>It’s not this, either </vt:lpstr>
      <vt:lpstr>Dit is het wel!</vt:lpstr>
      <vt:lpstr>Grapje!</vt:lpstr>
      <vt:lpstr>Eigenlijk is het dit</vt:lpstr>
      <vt:lpstr>En dit</vt:lpstr>
      <vt:lpstr>Programmeren gaat over</vt:lpstr>
      <vt:lpstr>Problemen oplossen</vt:lpstr>
      <vt:lpstr>Creativiteit</vt:lpstr>
      <vt:lpstr>Samenwerking</vt:lpstr>
      <vt:lpstr>Wat vinden jullie leuk om te doen?</vt:lpstr>
      <vt:lpstr>Breng je interesses tot leven</vt:lpstr>
      <vt:lpstr>Gebruik wat je hebt geleerd</vt:lpstr>
      <vt:lpstr>Hoe werkt het?</vt:lpstr>
      <vt:lpstr>How it goes down </vt:lpstr>
      <vt:lpstr>Find your tutorial</vt:lpstr>
      <vt:lpstr>Samenvatting</vt:lpstr>
      <vt:lpstr>Wat weet je nu over "programmeren?"</vt:lpstr>
      <vt:lpstr>Wat vinden jullie leuk om te maken?</vt:lpstr>
      <vt:lpstr>Volgende stappen</vt:lpstr>
      <vt:lpstr>Leuk dat je hebt meegedaan!</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2015-11-20T15:48:43Z</dcterms:created>
  <dcterms:modified xsi:type="dcterms:W3CDTF">2017-11-02T07:06:21Z</dcterms:modified>
</cp:coreProperties>
</file>